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2"/>
  </p:notesMasterIdLst>
  <p:sldIdLst>
    <p:sldId id="263" r:id="rId2"/>
    <p:sldId id="376" r:id="rId3"/>
    <p:sldId id="377" r:id="rId4"/>
    <p:sldId id="320" r:id="rId5"/>
    <p:sldId id="323" r:id="rId6"/>
    <p:sldId id="408" r:id="rId7"/>
    <p:sldId id="399" r:id="rId8"/>
    <p:sldId id="379" r:id="rId9"/>
    <p:sldId id="385" r:id="rId10"/>
    <p:sldId id="386" r:id="rId11"/>
    <p:sldId id="388" r:id="rId12"/>
    <p:sldId id="369" r:id="rId13"/>
    <p:sldId id="352" r:id="rId14"/>
    <p:sldId id="389" r:id="rId15"/>
    <p:sldId id="400" r:id="rId16"/>
    <p:sldId id="401" r:id="rId17"/>
    <p:sldId id="390" r:id="rId18"/>
    <p:sldId id="391" r:id="rId19"/>
    <p:sldId id="372" r:id="rId20"/>
    <p:sldId id="375" r:id="rId21"/>
    <p:sldId id="405" r:id="rId22"/>
    <p:sldId id="406" r:id="rId23"/>
    <p:sldId id="407" r:id="rId24"/>
    <p:sldId id="339" r:id="rId25"/>
    <p:sldId id="402" r:id="rId26"/>
    <p:sldId id="380" r:id="rId27"/>
    <p:sldId id="404" r:id="rId28"/>
    <p:sldId id="393" r:id="rId29"/>
    <p:sldId id="394" r:id="rId30"/>
    <p:sldId id="397" r:id="rId31"/>
    <p:sldId id="395" r:id="rId32"/>
    <p:sldId id="409" r:id="rId33"/>
    <p:sldId id="396" r:id="rId34"/>
    <p:sldId id="410" r:id="rId35"/>
    <p:sldId id="287" r:id="rId36"/>
    <p:sldId id="361" r:id="rId37"/>
    <p:sldId id="412" r:id="rId38"/>
    <p:sldId id="411" r:id="rId39"/>
    <p:sldId id="364" r:id="rId40"/>
    <p:sldId id="294" r:id="rId41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A7D6EE76-2EED-433F-9637-FA0455F98D15}">
          <p14:sldIdLst>
            <p14:sldId id="263"/>
            <p14:sldId id="376"/>
            <p14:sldId id="377"/>
            <p14:sldId id="320"/>
            <p14:sldId id="323"/>
            <p14:sldId id="408"/>
            <p14:sldId id="399"/>
            <p14:sldId id="379"/>
            <p14:sldId id="385"/>
            <p14:sldId id="386"/>
            <p14:sldId id="388"/>
            <p14:sldId id="369"/>
            <p14:sldId id="352"/>
          </p14:sldIdLst>
        </p14:section>
        <p14:section name="설계단계" id="{079FB007-4044-4E60-AD09-4E9512A5438F}">
          <p14:sldIdLst>
            <p14:sldId id="389"/>
            <p14:sldId id="400"/>
            <p14:sldId id="401"/>
            <p14:sldId id="390"/>
            <p14:sldId id="391"/>
            <p14:sldId id="372"/>
            <p14:sldId id="375"/>
            <p14:sldId id="405"/>
            <p14:sldId id="406"/>
            <p14:sldId id="407"/>
            <p14:sldId id="339"/>
            <p14:sldId id="402"/>
            <p14:sldId id="380"/>
            <p14:sldId id="404"/>
            <p14:sldId id="393"/>
            <p14:sldId id="394"/>
            <p14:sldId id="397"/>
            <p14:sldId id="395"/>
            <p14:sldId id="409"/>
            <p14:sldId id="396"/>
            <p14:sldId id="410"/>
            <p14:sldId id="287"/>
            <p14:sldId id="361"/>
            <p14:sldId id="412"/>
            <p14:sldId id="411"/>
            <p14:sldId id="364"/>
            <p14:sldId id="29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399"/>
    <a:srgbClr val="3B5AA8"/>
    <a:srgbClr val="77787B"/>
    <a:srgbClr val="C40452"/>
    <a:srgbClr val="9999FF"/>
    <a:srgbClr val="E2E6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E25E649-3F16-4E02-A733-19D2CDBF48F0}" styleName="보통 스타일 3 - 강조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28" autoAdjust="0"/>
    <p:restoredTop sz="94766" autoAdjust="0"/>
  </p:normalViewPr>
  <p:slideViewPr>
    <p:cSldViewPr>
      <p:cViewPr varScale="1">
        <p:scale>
          <a:sx n="88" d="100"/>
          <a:sy n="88" d="100"/>
        </p:scale>
        <p:origin x="1398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AA5D5A-343A-4C1A-BC9D-610EC8B80F49}" type="datetimeFigureOut">
              <a:rPr lang="ko-KR" altLang="en-US" smtClean="0"/>
              <a:pPr/>
              <a:t>2021-08-28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D85EE-51FF-49B2-AE4A-EF643293EA7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4821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D85EE-51FF-49B2-AE4A-EF643293EA7A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65506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D85EE-51FF-49B2-AE4A-EF643293EA7A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19785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D85EE-51FF-49B2-AE4A-EF643293EA7A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47715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D85EE-51FF-49B2-AE4A-EF643293EA7A}" type="slidenum">
              <a:rPr lang="ko-KR" altLang="en-US" smtClean="0"/>
              <a:pPr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72580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D85EE-51FF-49B2-AE4A-EF643293EA7A}" type="slidenum">
              <a:rPr lang="ko-KR" altLang="en-US" smtClean="0"/>
              <a:pPr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15884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D85EE-51FF-49B2-AE4A-EF643293EA7A}" type="slidenum">
              <a:rPr lang="ko-KR" altLang="en-US" smtClean="0"/>
              <a:pPr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08864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D85EE-51FF-49B2-AE4A-EF643293EA7A}" type="slidenum">
              <a:rPr lang="ko-KR" altLang="en-US" smtClean="0"/>
              <a:pPr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72166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08C18-F846-4F83-9E4A-EF96E909B73F}" type="datetime1">
              <a:rPr lang="ko-KR" altLang="en-US" smtClean="0"/>
              <a:pPr/>
              <a:t>2021-08-28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27057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2DE9A-8BD0-4588-90EC-B8326F0668FE}" type="datetime1">
              <a:rPr lang="ko-KR" altLang="en-US" smtClean="0"/>
              <a:pPr/>
              <a:t>2021-08-28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34357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8B5EE-9957-45ED-8881-249F27AAE9BD}" type="datetime1">
              <a:rPr lang="ko-KR" altLang="en-US" smtClean="0"/>
              <a:pPr/>
              <a:t>2021-08-28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39821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DBE8A-08A0-4AE2-B806-C9B9A473B0ED}" type="datetime1">
              <a:rPr lang="ko-KR" altLang="en-US" smtClean="0"/>
              <a:pPr/>
              <a:t>2021-08-28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617245"/>
            <a:ext cx="2133600" cy="196131"/>
          </a:xfrm>
        </p:spPr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03002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13E15-7006-4370-B5F6-60D7104AE3B4}" type="datetime1">
              <a:rPr lang="ko-KR" altLang="en-US" smtClean="0"/>
              <a:pPr/>
              <a:t>2021-08-28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28320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10D11-2C95-44F2-9DFC-D0C737CB5390}" type="datetime1">
              <a:rPr lang="ko-KR" altLang="en-US" smtClean="0"/>
              <a:pPr/>
              <a:t>2021-08-28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15835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35845-0C4F-469E-8726-3EBFD71077A7}" type="datetime1">
              <a:rPr lang="ko-KR" altLang="en-US" smtClean="0"/>
              <a:pPr/>
              <a:t>2021-08-28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29979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FC019-3CDA-4483-987D-B12D1EB4D233}" type="datetime1">
              <a:rPr lang="ko-KR" altLang="en-US" smtClean="0"/>
              <a:pPr/>
              <a:t>2021-08-28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59985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36E48-2907-481B-8F8C-35E94B4338B9}" type="datetime1">
              <a:rPr lang="ko-KR" altLang="en-US" smtClean="0"/>
              <a:pPr/>
              <a:t>2021-08-28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93811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1E666-04C9-40C3-88DF-F7C22C7A6172}" type="datetime1">
              <a:rPr lang="ko-KR" altLang="en-US" smtClean="0"/>
              <a:pPr/>
              <a:t>2021-08-28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04617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27B48-006F-4BC1-BDC8-3C8CA726AC13}" type="datetime1">
              <a:rPr lang="ko-KR" altLang="en-US" smtClean="0"/>
              <a:pPr/>
              <a:t>2021-08-28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30043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26EC2E-D34C-4476-B4C7-64731BF56572}" type="datetime1">
              <a:rPr lang="ko-KR" altLang="en-US" smtClean="0"/>
              <a:pPr/>
              <a:t>2021-08-28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ko-KR" altLang="en-US"/>
              <a:t>한이음 ▶ 프로그램 설계서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58839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0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0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1.png"/><Relationship Id="rId4" Type="http://schemas.openxmlformats.org/officeDocument/2006/relationships/image" Target="../media/image2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jpe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9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18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0" y="4509120"/>
            <a:ext cx="9144000" cy="2348880"/>
          </a:xfrm>
          <a:prstGeom prst="rect">
            <a:avLst/>
          </a:prstGeom>
          <a:solidFill>
            <a:srgbClr val="E2E6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1549" y="116632"/>
            <a:ext cx="936104" cy="489971"/>
          </a:xfrm>
          <a:prstGeom prst="rect">
            <a:avLst/>
          </a:prstGeom>
        </p:spPr>
      </p:pic>
      <p:pic>
        <p:nvPicPr>
          <p:cNvPr id="11" name="Picture 1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6"/>
          <a:stretch/>
        </p:blipFill>
        <p:spPr bwMode="auto">
          <a:xfrm rot="21600000">
            <a:off x="0" y="764704"/>
            <a:ext cx="4716016" cy="3524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1115616" y="1916832"/>
            <a:ext cx="708238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b="1" spc="-150" dirty="0">
                <a:solidFill>
                  <a:schemeClr val="accent2">
                    <a:lumMod val="75000"/>
                  </a:schemeClr>
                </a:solidFill>
              </a:rPr>
              <a:t>SW</a:t>
            </a:r>
            <a:r>
              <a:rPr lang="ko-KR" altLang="en-US" sz="5000" b="1" spc="-150" dirty="0">
                <a:solidFill>
                  <a:schemeClr val="accent2">
                    <a:lumMod val="75000"/>
                  </a:schemeClr>
                </a:solidFill>
              </a:rPr>
              <a:t>개발</a:t>
            </a:r>
            <a:r>
              <a:rPr lang="en-US" altLang="ko-KR" sz="5000" b="1" spc="-150" dirty="0">
                <a:solidFill>
                  <a:schemeClr val="accent2">
                    <a:lumMod val="75000"/>
                  </a:schemeClr>
                </a:solidFill>
              </a:rPr>
              <a:t>/HW</a:t>
            </a:r>
            <a:r>
              <a:rPr lang="ko-KR" altLang="en-US" sz="5000" b="1" spc="-150" dirty="0">
                <a:solidFill>
                  <a:schemeClr val="accent2">
                    <a:lumMod val="75000"/>
                  </a:schemeClr>
                </a:solidFill>
              </a:rPr>
              <a:t>제작 설계서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256628" y="3924781"/>
            <a:ext cx="69127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pc="-150" dirty="0">
                <a:solidFill>
                  <a:srgbClr val="77787B"/>
                </a:solidFill>
              </a:rPr>
              <a:t>프로젝트 명 </a:t>
            </a:r>
            <a:r>
              <a:rPr lang="en-US" altLang="ko-KR" sz="2400" b="1" spc="-150" dirty="0">
                <a:solidFill>
                  <a:srgbClr val="77787B"/>
                </a:solidFill>
              </a:rPr>
              <a:t>: </a:t>
            </a:r>
            <a:r>
              <a:rPr lang="ko-KR" altLang="en-US" sz="2400" b="1" spc="-150" dirty="0">
                <a:solidFill>
                  <a:srgbClr val="77787B"/>
                </a:solidFill>
              </a:rPr>
              <a:t>딥러닝 모델을 이용한 졸음감지 서비스</a:t>
            </a: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grpSp>
        <p:nvGrpSpPr>
          <p:cNvPr id="15" name="그룹 14"/>
          <p:cNvGrpSpPr/>
          <p:nvPr/>
        </p:nvGrpSpPr>
        <p:grpSpPr>
          <a:xfrm>
            <a:off x="75729" y="166947"/>
            <a:ext cx="2192015" cy="600145"/>
            <a:chOff x="75729" y="166947"/>
            <a:chExt cx="2192015" cy="600145"/>
          </a:xfrm>
        </p:grpSpPr>
        <p:grpSp>
          <p:nvGrpSpPr>
            <p:cNvPr id="16" name="그룹 6"/>
            <p:cNvGrpSpPr/>
            <p:nvPr/>
          </p:nvGrpSpPr>
          <p:grpSpPr>
            <a:xfrm>
              <a:off x="683568" y="199273"/>
              <a:ext cx="1584176" cy="461665"/>
              <a:chOff x="683568" y="199273"/>
              <a:chExt cx="1584176" cy="461665"/>
            </a:xfrm>
          </p:grpSpPr>
          <p:cxnSp>
            <p:nvCxnSpPr>
              <p:cNvPr id="23" name="직선 연결선 22"/>
              <p:cNvCxnSpPr/>
              <p:nvPr/>
            </p:nvCxnSpPr>
            <p:spPr>
              <a:xfrm>
                <a:off x="728966" y="206489"/>
                <a:ext cx="1538778" cy="0"/>
              </a:xfrm>
              <a:prstGeom prst="line">
                <a:avLst/>
              </a:prstGeom>
              <a:ln w="38100">
                <a:solidFill>
                  <a:srgbClr val="3B5A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TextBox 23"/>
              <p:cNvSpPr txBox="1"/>
              <p:nvPr/>
            </p:nvSpPr>
            <p:spPr>
              <a:xfrm>
                <a:off x="683568" y="199273"/>
                <a:ext cx="145264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200" b="1" dirty="0">
                    <a:solidFill>
                      <a:srgbClr val="3B5AA8"/>
                    </a:solidFill>
                    <a:latin typeface="+mn-ea"/>
                  </a:rPr>
                  <a:t>내가 기획한 </a:t>
                </a:r>
                <a:r>
                  <a:rPr lang="en-US" altLang="ko-KR" sz="1200" b="1" dirty="0">
                    <a:solidFill>
                      <a:srgbClr val="3B5AA8"/>
                    </a:solidFill>
                    <a:latin typeface="+mn-ea"/>
                  </a:rPr>
                  <a:t>ICT</a:t>
                </a:r>
                <a:r>
                  <a:rPr lang="ko-KR" altLang="en-US" sz="1200" b="1" dirty="0">
                    <a:solidFill>
                      <a:srgbClr val="3B5AA8"/>
                    </a:solidFill>
                    <a:latin typeface="+mn-ea"/>
                  </a:rPr>
                  <a:t>가</a:t>
                </a:r>
                <a:endParaRPr lang="en-US" altLang="ko-KR" sz="1200" b="1" dirty="0">
                  <a:solidFill>
                    <a:srgbClr val="3B5AA8"/>
                  </a:solidFill>
                  <a:latin typeface="+mn-ea"/>
                </a:endParaRPr>
              </a:p>
              <a:p>
                <a:r>
                  <a:rPr lang="ko-KR" altLang="en-US" sz="1200" b="1" dirty="0">
                    <a:solidFill>
                      <a:srgbClr val="3B5AA8"/>
                    </a:solidFill>
                    <a:latin typeface="+mn-ea"/>
                  </a:rPr>
                  <a:t>세상을 바꾼다면</a:t>
                </a:r>
                <a:r>
                  <a:rPr lang="en-US" altLang="ko-KR" sz="1200" b="1" dirty="0">
                    <a:solidFill>
                      <a:srgbClr val="3B5AA8"/>
                    </a:solidFill>
                    <a:latin typeface="+mn-ea"/>
                  </a:rPr>
                  <a:t>?</a:t>
                </a:r>
                <a:endParaRPr lang="ko-KR" altLang="en-US" sz="1200" b="1" dirty="0">
                  <a:solidFill>
                    <a:srgbClr val="3B5AA8"/>
                  </a:solidFill>
                  <a:latin typeface="+mn-ea"/>
                </a:endParaRPr>
              </a:p>
            </p:txBody>
          </p:sp>
        </p:grpSp>
        <p:pic>
          <p:nvPicPr>
            <p:cNvPr id="22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729" y="166947"/>
              <a:ext cx="607839" cy="600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5" name="TextBox 24"/>
          <p:cNvSpPr txBox="1"/>
          <p:nvPr/>
        </p:nvSpPr>
        <p:spPr>
          <a:xfrm>
            <a:off x="808680" y="4754468"/>
            <a:ext cx="7526640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0" latinLnBrk="0" hangingPunct="0">
              <a:lnSpc>
                <a:spcPct val="150000"/>
              </a:lnSpc>
              <a:buClr>
                <a:schemeClr val="tx2">
                  <a:lumMod val="40000"/>
                  <a:lumOff val="60000"/>
                </a:schemeClr>
              </a:buClr>
              <a:buSzPct val="120000"/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2021. 08. 30</a:t>
            </a:r>
          </a:p>
        </p:txBody>
      </p:sp>
    </p:spTree>
    <p:extLst>
      <p:ext uri="{BB962C8B-B14F-4D97-AF65-F5344CB8AC3E}">
        <p14:creationId xmlns:p14="http://schemas.microsoft.com/office/powerpoint/2010/main" val="3389256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연결선 24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7" name="제목 12"/>
          <p:cNvSpPr txBox="1">
            <a:spLocks/>
          </p:cNvSpPr>
          <p:nvPr/>
        </p:nvSpPr>
        <p:spPr>
          <a:xfrm>
            <a:off x="323528" y="692696"/>
            <a:ext cx="2880320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화면 설계서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8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6009779"/>
              </p:ext>
            </p:extLst>
          </p:nvPr>
        </p:nvGraphicFramePr>
        <p:xfrm>
          <a:off x="108352" y="1241783"/>
          <a:ext cx="8958255" cy="4621368"/>
        </p:xfrm>
        <a:graphic>
          <a:graphicData uri="http://schemas.openxmlformats.org/drawingml/2006/table">
            <a:tbl>
              <a:tblPr/>
              <a:tblGrid>
                <a:gridCol w="26634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49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298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6147">
                <a:tc rowSpan="6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 번호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04</a:t>
                      </a:r>
                      <a:endParaRPr 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113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 명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게시판 화면 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9391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기능설명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</a:rPr>
                        <a:t>어느 화면에서의 상단바에서 게시판 버튼을 통하여 이동</a:t>
                      </a:r>
                      <a:endParaRPr lang="en-US" altLang="ko-KR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</a:rPr>
                        <a:t>사용자가 이용할 수 있는 페이지로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</a:rPr>
                        <a:t>자유 게시판을 만들어 사용자 간의 소통을 위한 공간과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</a:rPr>
                        <a:t>개발자들에게 건의할 수 있는 질문 게시판을 만들었다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</a:rPr>
                        <a:t>.</a:t>
                      </a: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9693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처리내용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∎ 자유게시판</a:t>
                      </a:r>
                      <a:endParaRPr lang="en-US" altLang="ko-KR" sz="1050" kern="0" spc="0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이 웹페이지를 이용하는 사용자들의 소통을 위해 자유롭게 글을 게시하고 댓글을 달 수 있는 소통 게시판 마련</a:t>
                      </a:r>
                      <a:endParaRPr lang="en-US" altLang="ko-KR" sz="1050" kern="0" spc="0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50" kern="0" spc="0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∎질문 게시판</a:t>
                      </a:r>
                      <a:endParaRPr lang="en-US" altLang="ko-KR" sz="1050" kern="0" spc="0" dirty="0">
                        <a:solidFill>
                          <a:srgbClr val="000000"/>
                        </a:solidFill>
                        <a:effectLst/>
                        <a:ea typeface="맑은 고딕"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</a:rPr>
                        <a:t>사용자들이 개발자들에게 불편한 점을 건의 하거나 질문사항이 있을 때 건의할 수 있는 게시판 마련</a:t>
                      </a: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217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비고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∎연결되는 기능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: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댓글 기능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107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요구사항 명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</a:rPr>
                        <a:t>게시판 기능</a:t>
                      </a: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23" name="그림 22">
            <a:extLst>
              <a:ext uri="{FF2B5EF4-FFF2-40B4-BE49-F238E27FC236}">
                <a16:creationId xmlns:a16="http://schemas.microsoft.com/office/drawing/2014/main" id="{461C5278-955E-44DE-8AA9-12B9550F18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071" y="3417022"/>
            <a:ext cx="971550" cy="28201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C8442CA-94EE-48E4-BFE3-F6AF7B36E551}"/>
              </a:ext>
            </a:extLst>
          </p:cNvPr>
          <p:cNvSpPr txBox="1"/>
          <p:nvPr/>
        </p:nvSpPr>
        <p:spPr>
          <a:xfrm>
            <a:off x="101520" y="3013688"/>
            <a:ext cx="144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자유 게시판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2A12989-FEF0-43B3-BE01-2355526165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512" y="4725144"/>
            <a:ext cx="971550" cy="28201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6AFD88E-CCFC-4657-89AF-0B59AA935E33}"/>
              </a:ext>
            </a:extLst>
          </p:cNvPr>
          <p:cNvSpPr txBox="1"/>
          <p:nvPr/>
        </p:nvSpPr>
        <p:spPr>
          <a:xfrm>
            <a:off x="136071" y="4409432"/>
            <a:ext cx="1728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질문 게시판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74FABF98-330E-4A55-8182-B8CD897501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125" y="1333456"/>
            <a:ext cx="1598611" cy="1459601"/>
          </a:xfrm>
          <a:prstGeom prst="rect">
            <a:avLst/>
          </a:prstGeom>
        </p:spPr>
      </p:pic>
      <p:sp>
        <p:nvSpPr>
          <p:cNvPr id="31" name="화살표: 아래쪽 30">
            <a:extLst>
              <a:ext uri="{FF2B5EF4-FFF2-40B4-BE49-F238E27FC236}">
                <a16:creationId xmlns:a16="http://schemas.microsoft.com/office/drawing/2014/main" id="{9A387048-5C7D-43EE-80D1-A9C3F15E3B3E}"/>
              </a:ext>
            </a:extLst>
          </p:cNvPr>
          <p:cNvSpPr/>
          <p:nvPr/>
        </p:nvSpPr>
        <p:spPr>
          <a:xfrm flipH="1">
            <a:off x="786993" y="2377757"/>
            <a:ext cx="178623" cy="599096"/>
          </a:xfrm>
          <a:prstGeom prst="downArrow">
            <a:avLst>
              <a:gd name="adj1" fmla="val 63138"/>
              <a:gd name="adj2" fmla="val 50000"/>
            </a:avLst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AC950C5-8C32-4689-8F9F-E5DDA288B1BC}"/>
              </a:ext>
            </a:extLst>
          </p:cNvPr>
          <p:cNvCxnSpPr>
            <a:cxnSpLocks/>
          </p:cNvCxnSpPr>
          <p:nvPr/>
        </p:nvCxnSpPr>
        <p:spPr>
          <a:xfrm flipH="1">
            <a:off x="674238" y="1853208"/>
            <a:ext cx="4129" cy="518679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7B40BEAA-9A13-44AE-B1BD-AD9F90D2712E}"/>
              </a:ext>
            </a:extLst>
          </p:cNvPr>
          <p:cNvCxnSpPr>
            <a:cxnSpLocks/>
          </p:cNvCxnSpPr>
          <p:nvPr/>
        </p:nvCxnSpPr>
        <p:spPr>
          <a:xfrm>
            <a:off x="1107621" y="1853208"/>
            <a:ext cx="0" cy="495672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B7C16ABE-4F95-499A-8C03-C1BF1EC9D710}"/>
              </a:ext>
            </a:extLst>
          </p:cNvPr>
          <p:cNvCxnSpPr/>
          <p:nvPr/>
        </p:nvCxnSpPr>
        <p:spPr>
          <a:xfrm>
            <a:off x="683568" y="1853208"/>
            <a:ext cx="433383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42B3A9D2-47D4-482D-9855-46EE332651FB}"/>
              </a:ext>
            </a:extLst>
          </p:cNvPr>
          <p:cNvCxnSpPr/>
          <p:nvPr/>
        </p:nvCxnSpPr>
        <p:spPr>
          <a:xfrm>
            <a:off x="674238" y="2371887"/>
            <a:ext cx="433383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CD893548-B438-46E1-9E08-9037267B5B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6340" y="3311735"/>
            <a:ext cx="2573451" cy="1138159"/>
          </a:xfrm>
          <a:prstGeom prst="rect">
            <a:avLst/>
          </a:prstGeom>
        </p:spPr>
      </p:pic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6597EF17-013D-4118-9792-F0A83CDDF0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352" y="4711986"/>
            <a:ext cx="2573450" cy="1139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6654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연결선 24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7" name="제목 12"/>
          <p:cNvSpPr txBox="1">
            <a:spLocks/>
          </p:cNvSpPr>
          <p:nvPr/>
        </p:nvSpPr>
        <p:spPr>
          <a:xfrm>
            <a:off x="323528" y="692696"/>
            <a:ext cx="2880320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화면 설계서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8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767448"/>
              </p:ext>
            </p:extLst>
          </p:nvPr>
        </p:nvGraphicFramePr>
        <p:xfrm>
          <a:off x="108352" y="1241783"/>
          <a:ext cx="8958255" cy="4842475"/>
        </p:xfrm>
        <a:graphic>
          <a:graphicData uri="http://schemas.openxmlformats.org/drawingml/2006/table">
            <a:tbl>
              <a:tblPr/>
              <a:tblGrid>
                <a:gridCol w="27354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29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298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6147">
                <a:tc rowSpan="6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 번호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05</a:t>
                      </a:r>
                      <a:endParaRPr 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113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 명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</a:rPr>
                        <a:t>마이페이지</a:t>
                      </a: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9391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기능설명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</a:rPr>
                        <a:t>-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</a:rPr>
                        <a:t>최근 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</a:rPr>
                        <a:t>7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</a:rPr>
                        <a:t>일간의 졸음감지 통계 </a:t>
                      </a:r>
                      <a:endParaRPr lang="en-US" altLang="ko-KR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</a:rPr>
                        <a:t>-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</a:rPr>
                        <a:t>시간대별 졸음 빈도수 열람</a:t>
                      </a:r>
                      <a:endParaRPr lang="en-US" altLang="ko-KR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9693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처리내용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</a:rPr>
                        <a:t>- Weekly count chart</a:t>
                      </a: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</a:rPr>
                        <a:t>최근 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</a:rPr>
                        <a:t>7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</a:rPr>
                        <a:t>일동안 졸음 빈도수를 측정하여 하루간 졸음 확률을 통계 내어준다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</a:rPr>
                        <a:t>.</a:t>
                      </a: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</a:rPr>
                        <a:t>- Drowsiness frequency by time</a:t>
                      </a: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</a:rPr>
                        <a:t>하루동안 시간대별 졸음 빈도수를 측정하여 자신이 어느 시간대에 졸음에 노출 되어있는지 다이어그램을 통해 표현한다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</a:rPr>
                        <a:t>.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217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비고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∎연결되는 기능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</a:rPr>
                        <a:t>개인별 졸음 통계 서비스</a:t>
                      </a: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107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요구사항 명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</a:rPr>
                        <a:t>졸음 통계</a:t>
                      </a: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23" name="그림 22">
            <a:extLst>
              <a:ext uri="{FF2B5EF4-FFF2-40B4-BE49-F238E27FC236}">
                <a16:creationId xmlns:a16="http://schemas.microsoft.com/office/drawing/2014/main" id="{461C5278-955E-44DE-8AA9-12B9550F18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071" y="3417022"/>
            <a:ext cx="971550" cy="28201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2A12989-FEF0-43B3-BE01-2355526165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512" y="4725144"/>
            <a:ext cx="971550" cy="28201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CE748FA1-7DC1-4D6C-9CD9-64CD9EA656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125" y="1333456"/>
            <a:ext cx="1598611" cy="1459601"/>
          </a:xfrm>
          <a:prstGeom prst="rect">
            <a:avLst/>
          </a:prstGeom>
        </p:spPr>
      </p:pic>
      <p:sp>
        <p:nvSpPr>
          <p:cNvPr id="18" name="화살표: 아래쪽 17">
            <a:extLst>
              <a:ext uri="{FF2B5EF4-FFF2-40B4-BE49-F238E27FC236}">
                <a16:creationId xmlns:a16="http://schemas.microsoft.com/office/drawing/2014/main" id="{4F501C45-AA33-458D-9C37-887A8F898840}"/>
              </a:ext>
            </a:extLst>
          </p:cNvPr>
          <p:cNvSpPr/>
          <p:nvPr/>
        </p:nvSpPr>
        <p:spPr>
          <a:xfrm flipH="1">
            <a:off x="827584" y="2674107"/>
            <a:ext cx="216024" cy="1013714"/>
          </a:xfrm>
          <a:prstGeom prst="downArrow">
            <a:avLst>
              <a:gd name="adj1" fmla="val 63138"/>
              <a:gd name="adj2" fmla="val 50000"/>
            </a:avLst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1CD4D8E-69C2-4753-B784-65E9ACB73EF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007" y="3850466"/>
            <a:ext cx="2651896" cy="1378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4005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연결선 17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4" name="제목 12"/>
          <p:cNvSpPr txBox="1">
            <a:spLocks/>
          </p:cNvSpPr>
          <p:nvPr/>
        </p:nvSpPr>
        <p:spPr>
          <a:xfrm>
            <a:off x="323528" y="692696"/>
            <a:ext cx="2880320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엔티티관계도 </a:t>
            </a: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- </a:t>
            </a:r>
            <a:r>
              <a:rPr lang="en-US" altLang="ko-KR" sz="1700" b="1">
                <a:solidFill>
                  <a:schemeClr val="bg1"/>
                </a:solidFill>
                <a:latin typeface="+mn-ea"/>
                <a:cs typeface="+mj-cs"/>
              </a:rPr>
              <a:t>ERD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7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" name="막힌 원호 29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A11047B-3AD6-4460-8FB7-253036FF45DB}"/>
              </a:ext>
            </a:extLst>
          </p:cNvPr>
          <p:cNvSpPr txBox="1"/>
          <p:nvPr/>
        </p:nvSpPr>
        <p:spPr>
          <a:xfrm>
            <a:off x="323528" y="1140827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▶ </a:t>
            </a:r>
            <a:r>
              <a:rPr lang="en-US" altLang="ko-KR" dirty="0"/>
              <a:t>MySQL</a:t>
            </a:r>
            <a:r>
              <a:rPr lang="ko-KR" altLang="en-US" dirty="0"/>
              <a:t> </a:t>
            </a:r>
            <a:r>
              <a:rPr lang="en-US" altLang="ko-KR" dirty="0"/>
              <a:t>ERD(Entity-Relationship</a:t>
            </a:r>
            <a:r>
              <a:rPr lang="ko-KR" altLang="en-US" dirty="0"/>
              <a:t> </a:t>
            </a:r>
            <a:r>
              <a:rPr lang="en-US" altLang="ko-KR" dirty="0"/>
              <a:t>Diagram)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416EFD7-1402-4445-9858-90FDB04BC1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480" y="1464513"/>
            <a:ext cx="8256612" cy="4800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9135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직사각형 7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2" name="직선 연결선 7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74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기능 처리도</a:t>
            </a: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(</a:t>
            </a:r>
            <a:r>
              <a:rPr kumimoji="0" lang="ko-KR" altLang="en-US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기능 흐름도</a:t>
            </a: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)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76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7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8" name="막힌 원호 77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9" name="바닥글 개체 틀 7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7456534" y="1130999"/>
            <a:ext cx="1571084" cy="23804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실무 산출물 형식</a:t>
            </a:r>
          </a:p>
        </p:txBody>
      </p:sp>
      <p:graphicFrame>
        <p:nvGraphicFramePr>
          <p:cNvPr id="129" name="표 128">
            <a:extLst>
              <a:ext uri="{FF2B5EF4-FFF2-40B4-BE49-F238E27FC236}">
                <a16:creationId xmlns:a16="http://schemas.microsoft.com/office/drawing/2014/main" id="{19657D7A-8F16-44C6-AACA-305EB29A7ECD}"/>
              </a:ext>
            </a:extLst>
          </p:cNvPr>
          <p:cNvGraphicFramePr>
            <a:graphicFrameLocks noGrp="1"/>
          </p:cNvGraphicFramePr>
          <p:nvPr/>
        </p:nvGraphicFramePr>
        <p:xfrm>
          <a:off x="33856" y="2076554"/>
          <a:ext cx="8981488" cy="408875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9814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519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900" b="1">
                          <a:solidFill>
                            <a:srgbClr val="3B5AA8"/>
                          </a:solidFill>
                        </a:rPr>
                        <a:t>기능 흐름도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63551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en-US" altLang="ko-KR" sz="900" dirty="0"/>
                    </a:p>
                    <a:p>
                      <a:pPr latinLnBrk="1">
                        <a:defRPr/>
                      </a:pPr>
                      <a:endParaRPr lang="en-US" altLang="ko-KR" sz="900" dirty="0"/>
                    </a:p>
                    <a:p>
                      <a:pPr latinLnBrk="1">
                        <a:defRPr/>
                      </a:pPr>
                      <a:endParaRPr lang="en-US" altLang="ko-KR" sz="900" dirty="0"/>
                    </a:p>
                    <a:p>
                      <a:pPr latinLnBrk="1">
                        <a:defRPr/>
                      </a:pPr>
                      <a:endParaRPr lang="en-US" altLang="ko-KR" sz="900" dirty="0"/>
                    </a:p>
                    <a:p>
                      <a:pPr latinLnBrk="1">
                        <a:defRPr/>
                      </a:pPr>
                      <a:endParaRPr lang="en-US" altLang="ko-KR" sz="900" dirty="0"/>
                    </a:p>
                    <a:p>
                      <a:pPr latinLnBrk="1">
                        <a:defRPr/>
                      </a:pPr>
                      <a:endParaRPr lang="en-US" altLang="ko-KR" sz="900" dirty="0"/>
                    </a:p>
                    <a:p>
                      <a:pPr latinLnBrk="1">
                        <a:defRPr/>
                      </a:pPr>
                      <a:endParaRPr lang="en-US" altLang="ko-KR" sz="900" dirty="0"/>
                    </a:p>
                    <a:p>
                      <a:pPr latinLnBrk="1">
                        <a:defRPr/>
                      </a:pPr>
                      <a:endParaRPr lang="en-US" altLang="ko-KR" sz="900" dirty="0"/>
                    </a:p>
                    <a:p>
                      <a:pPr latinLnBrk="1">
                        <a:defRPr/>
                      </a:pPr>
                      <a:endParaRPr lang="en-US" altLang="ko-KR" sz="900" dirty="0"/>
                    </a:p>
                    <a:p>
                      <a:pPr latinLnBrk="1">
                        <a:defRPr/>
                      </a:pPr>
                      <a:endParaRPr lang="en-US" altLang="ko-KR" sz="900" dirty="0"/>
                    </a:p>
                    <a:p>
                      <a:pPr latinLnBrk="1">
                        <a:defRPr/>
                      </a:pPr>
                      <a:endParaRPr lang="en-US" altLang="ko-KR" sz="900" dirty="0"/>
                    </a:p>
                    <a:p>
                      <a:pPr latinLnBrk="1">
                        <a:defRPr/>
                      </a:pPr>
                      <a:endParaRPr lang="en-US" altLang="ko-KR" sz="900" dirty="0"/>
                    </a:p>
                    <a:p>
                      <a:pPr latinLnBrk="1">
                        <a:defRPr/>
                      </a:pPr>
                      <a:endParaRPr lang="en-US" altLang="ko-KR" sz="900" dirty="0"/>
                    </a:p>
                    <a:p>
                      <a:pPr latinLnBrk="1">
                        <a:defRPr/>
                      </a:pPr>
                      <a:endParaRPr lang="en-US" altLang="ko-KR" sz="900" dirty="0"/>
                    </a:p>
                    <a:p>
                      <a:pPr latinLnBrk="1">
                        <a:defRPr/>
                      </a:pPr>
                      <a:endParaRPr lang="en-US" altLang="ko-KR" sz="900" dirty="0"/>
                    </a:p>
                    <a:p>
                      <a:pPr latinLnBrk="1">
                        <a:defRPr/>
                      </a:pPr>
                      <a:endParaRPr lang="en-US" altLang="ko-KR" sz="900" dirty="0"/>
                    </a:p>
                    <a:p>
                      <a:pPr latinLnBrk="1">
                        <a:defRPr/>
                      </a:pPr>
                      <a:endParaRPr lang="en-US" altLang="ko-KR" sz="900" dirty="0"/>
                    </a:p>
                    <a:p>
                      <a:pPr latinLnBrk="1">
                        <a:defRPr/>
                      </a:pPr>
                      <a:endParaRPr lang="en-US" altLang="ko-KR" sz="900" dirty="0"/>
                    </a:p>
                    <a:p>
                      <a:pPr latinLnBrk="1">
                        <a:defRPr/>
                      </a:pPr>
                      <a:endParaRPr lang="en-US" altLang="ko-KR" sz="900" dirty="0"/>
                    </a:p>
                    <a:p>
                      <a:pPr latinLnBrk="1">
                        <a:defRPr/>
                      </a:pPr>
                      <a:endParaRPr lang="en-US" altLang="ko-KR" sz="900" dirty="0"/>
                    </a:p>
                    <a:p>
                      <a:pPr latinLnBrk="1">
                        <a:defRPr/>
                      </a:pPr>
                      <a:endParaRPr lang="en-US" altLang="ko-KR" sz="900" dirty="0"/>
                    </a:p>
                    <a:p>
                      <a:pPr latinLnBrk="1">
                        <a:defRPr/>
                      </a:pPr>
                      <a:endParaRPr lang="en-US" altLang="ko-KR" sz="900" dirty="0"/>
                    </a:p>
                    <a:p>
                      <a:pPr latinLnBrk="1">
                        <a:defRPr/>
                      </a:pPr>
                      <a:endParaRPr lang="en-US" altLang="ko-KR" sz="900" dirty="0"/>
                    </a:p>
                    <a:p>
                      <a:pPr latinLnBrk="1">
                        <a:defRPr/>
                      </a:pPr>
                      <a:endParaRPr lang="en-US" altLang="ko-KR" sz="900" dirty="0"/>
                    </a:p>
                    <a:p>
                      <a:pPr latinLnBrk="1">
                        <a:defRPr/>
                      </a:pPr>
                      <a:endParaRPr lang="en-US" altLang="ko-KR" sz="9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30" name="AutoShape 85">
            <a:extLst>
              <a:ext uri="{FF2B5EF4-FFF2-40B4-BE49-F238E27FC236}">
                <a16:creationId xmlns:a16="http://schemas.microsoft.com/office/drawing/2014/main" id="{7250B8EB-420D-48C8-BD13-BDFEB22EA582}"/>
              </a:ext>
            </a:extLst>
          </p:cNvPr>
          <p:cNvSpPr>
            <a:spLocks noChangeArrowheads="1"/>
          </p:cNvSpPr>
          <p:nvPr/>
        </p:nvSpPr>
        <p:spPr>
          <a:xfrm>
            <a:off x="603350" y="2475529"/>
            <a:ext cx="7937952" cy="3401743"/>
          </a:xfrm>
          <a:prstGeom prst="roundRect">
            <a:avLst>
              <a:gd name="adj" fmla="val 2189"/>
            </a:avLst>
          </a:prstGeom>
          <a:noFill/>
          <a:ln w="19050">
            <a:solidFill>
              <a:srgbClr val="C40452"/>
            </a:solidFill>
            <a:prstDash val="dash"/>
            <a:round/>
          </a:ln>
        </p:spPr>
        <p:txBody>
          <a:bodyPr/>
          <a:lstStyle/>
          <a:p>
            <a:pPr lvl="0">
              <a:defRPr/>
            </a:pPr>
            <a:endParaRPr lang="ko-KR" altLang="en-US" sz="900">
              <a:ln w="1270">
                <a:solidFill>
                  <a:schemeClr val="tx1"/>
                </a:solidFill>
              </a:ln>
              <a:latin typeface="맑은 고딕"/>
              <a:ea typeface="맑은 고딕"/>
            </a:endParaRPr>
          </a:p>
        </p:txBody>
      </p:sp>
      <p:sp>
        <p:nvSpPr>
          <p:cNvPr id="131" name="Rectangle 41">
            <a:extLst>
              <a:ext uri="{FF2B5EF4-FFF2-40B4-BE49-F238E27FC236}">
                <a16:creationId xmlns:a16="http://schemas.microsoft.com/office/drawing/2014/main" id="{FBB17BCC-89FA-4D8B-B75A-3FFDF30D1F9B}"/>
              </a:ext>
            </a:extLst>
          </p:cNvPr>
          <p:cNvSpPr>
            <a:spLocks noChangeArrowheads="1"/>
          </p:cNvSpPr>
          <p:nvPr/>
        </p:nvSpPr>
        <p:spPr>
          <a:xfrm>
            <a:off x="1853224" y="2843650"/>
            <a:ext cx="1214301" cy="354861"/>
          </a:xfrm>
          <a:prstGeom prst="rect">
            <a:avLst/>
          </a:prstGeom>
          <a:noFill/>
          <a:ln w="6350" algn="ctr">
            <a:solidFill>
              <a:srgbClr val="00264C"/>
            </a:solidFill>
            <a:miter/>
          </a:ln>
        </p:spPr>
        <p:txBody>
          <a:bodyPr lIns="36000" tIns="36000" rIns="36000" bIns="36000" anchor="ctr"/>
          <a:lstStyle/>
          <a:p>
            <a:pPr marL="0" marR="0" lvl="0" indent="0" algn="ctr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900" b="0" i="0" u="none" strike="noStrike" kern="0" cap="none" spc="0" normalizeH="0" baseline="0">
                <a:effectLst/>
                <a:uLnTx/>
                <a:uFillTx/>
                <a:latin typeface="맑은 고딕"/>
                <a:ea typeface="맑은 고딕"/>
              </a:rPr>
              <a:t>Task Manager</a:t>
            </a:r>
            <a:endParaRPr kumimoji="0" lang="en-US" altLang="ko-KR" sz="900" b="0" i="0" u="none" strike="noStrike" kern="0" cap="none" spc="0" normalizeH="0" baseline="0">
              <a:latin typeface="맑은 고딕"/>
              <a:ea typeface="맑은 고딕"/>
            </a:endParaRPr>
          </a:p>
        </p:txBody>
      </p:sp>
      <p:sp>
        <p:nvSpPr>
          <p:cNvPr id="132" name="순서도: 판단 131">
            <a:extLst>
              <a:ext uri="{FF2B5EF4-FFF2-40B4-BE49-F238E27FC236}">
                <a16:creationId xmlns:a16="http://schemas.microsoft.com/office/drawing/2014/main" id="{60228B8C-9333-482D-BDDA-167E13826E2F}"/>
              </a:ext>
            </a:extLst>
          </p:cNvPr>
          <p:cNvSpPr/>
          <p:nvPr/>
        </p:nvSpPr>
        <p:spPr>
          <a:xfrm>
            <a:off x="4680829" y="2835362"/>
            <a:ext cx="1491589" cy="362927"/>
          </a:xfrm>
          <a:prstGeom prst="flowChartDecision">
            <a:avLst/>
          </a:prstGeom>
          <a:solidFill>
            <a:srgbClr val="FFFFE9"/>
          </a:solidFill>
          <a:ln w="3175" cap="flat" cmpd="sng" algn="ctr">
            <a:solidFill>
              <a:srgbClr val="00264C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900" b="0" i="0" u="none" strike="noStrike" kern="0" cap="none" spc="0" normalizeH="0" baseline="0">
                <a:effectLst/>
                <a:uLnTx/>
                <a:uFillTx/>
                <a:latin typeface="맑은 고딕"/>
                <a:ea typeface="맑은 고딕"/>
                <a:cs typeface="+mn-cs"/>
              </a:rPr>
              <a:t>졸음방지</a:t>
            </a:r>
            <a:endParaRPr kumimoji="0" lang="ko-KR" altLang="en-US" sz="900" b="0" i="0" u="none" strike="noStrike" kern="0" cap="none" spc="0" normalizeH="0" baseline="0">
              <a:latin typeface="맑은 고딕"/>
              <a:ea typeface="맑은 고딕"/>
              <a:cs typeface="+mn-cs"/>
            </a:endParaRPr>
          </a:p>
        </p:txBody>
      </p:sp>
      <p:sp>
        <p:nvSpPr>
          <p:cNvPr id="133" name="순서도: 판단 132">
            <a:extLst>
              <a:ext uri="{FF2B5EF4-FFF2-40B4-BE49-F238E27FC236}">
                <a16:creationId xmlns:a16="http://schemas.microsoft.com/office/drawing/2014/main" id="{C6CD4348-A91D-480D-80FB-A255690016D3}"/>
              </a:ext>
            </a:extLst>
          </p:cNvPr>
          <p:cNvSpPr/>
          <p:nvPr/>
        </p:nvSpPr>
        <p:spPr>
          <a:xfrm>
            <a:off x="4771201" y="3549993"/>
            <a:ext cx="1464278" cy="362927"/>
          </a:xfrm>
          <a:prstGeom prst="flowChartDecision">
            <a:avLst/>
          </a:prstGeom>
          <a:solidFill>
            <a:srgbClr val="FFFFE9"/>
          </a:solidFill>
          <a:ln w="3175" cap="flat" cmpd="sng" algn="ctr">
            <a:solidFill>
              <a:srgbClr val="00264C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900" b="0" i="0" u="none" strike="noStrike" kern="0" cap="none" spc="0" normalizeH="0" baseline="0">
                <a:effectLst/>
                <a:uLnTx/>
                <a:uFillTx/>
                <a:latin typeface="맑은 고딕"/>
                <a:ea typeface="맑은 고딕"/>
                <a:cs typeface="+mn-cs"/>
              </a:rPr>
              <a:t>눈깜빡임</a:t>
            </a:r>
            <a:endParaRPr kumimoji="0" lang="ko-KR" altLang="en-US" sz="900" b="0" i="0" u="none" strike="noStrike" kern="0" cap="none" spc="0" normalizeH="0" baseline="0">
              <a:latin typeface="맑은 고딕"/>
              <a:ea typeface="맑은 고딕"/>
              <a:cs typeface="+mn-cs"/>
            </a:endParaRPr>
          </a:p>
        </p:txBody>
      </p:sp>
      <p:sp>
        <p:nvSpPr>
          <p:cNvPr id="134" name="순서도: 판단 133">
            <a:extLst>
              <a:ext uri="{FF2B5EF4-FFF2-40B4-BE49-F238E27FC236}">
                <a16:creationId xmlns:a16="http://schemas.microsoft.com/office/drawing/2014/main" id="{0BC7460E-4858-4786-8D4E-0DCBD118A76F}"/>
              </a:ext>
            </a:extLst>
          </p:cNvPr>
          <p:cNvSpPr/>
          <p:nvPr/>
        </p:nvSpPr>
        <p:spPr>
          <a:xfrm>
            <a:off x="4733021" y="4158015"/>
            <a:ext cx="1464278" cy="362926"/>
          </a:xfrm>
          <a:prstGeom prst="flowChartDecision">
            <a:avLst/>
          </a:prstGeom>
          <a:solidFill>
            <a:srgbClr val="FFFFE9"/>
          </a:solidFill>
          <a:ln w="3175" cap="flat" cmpd="sng" algn="ctr">
            <a:solidFill>
              <a:srgbClr val="00264C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900" b="0" i="0" u="none" strike="noStrike" kern="0" cap="none" spc="0" normalizeH="0" baseline="0">
                <a:effectLst/>
                <a:uLnTx/>
                <a:uFillTx/>
                <a:latin typeface="맑은 고딕"/>
                <a:ea typeface="맑은 고딕"/>
                <a:cs typeface="+mn-cs"/>
              </a:rPr>
              <a:t>시계 및</a:t>
            </a:r>
          </a:p>
          <a:p>
            <a:pPr marL="0" marR="0" lvl="0" indent="0" algn="ctr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900" b="0" i="0" u="none" strike="noStrike" kern="0" cap="none" spc="0" normalizeH="0" baseline="0">
                <a:effectLst/>
                <a:uLnTx/>
                <a:uFillTx/>
                <a:latin typeface="맑은 고딕"/>
                <a:ea typeface="맑은 고딕"/>
                <a:cs typeface="+mn-cs"/>
              </a:rPr>
              <a:t>스톱워치</a:t>
            </a:r>
          </a:p>
        </p:txBody>
      </p:sp>
      <p:sp>
        <p:nvSpPr>
          <p:cNvPr id="135" name="순서도: 판단 134">
            <a:extLst>
              <a:ext uri="{FF2B5EF4-FFF2-40B4-BE49-F238E27FC236}">
                <a16:creationId xmlns:a16="http://schemas.microsoft.com/office/drawing/2014/main" id="{96CC424B-D156-44DD-B36A-3D3AFCF6A4A0}"/>
              </a:ext>
            </a:extLst>
          </p:cNvPr>
          <p:cNvSpPr/>
          <p:nvPr/>
        </p:nvSpPr>
        <p:spPr>
          <a:xfrm>
            <a:off x="4699167" y="4701735"/>
            <a:ext cx="1464278" cy="362926"/>
          </a:xfrm>
          <a:prstGeom prst="flowChartDecision">
            <a:avLst/>
          </a:prstGeom>
          <a:solidFill>
            <a:srgbClr val="FFFFE9"/>
          </a:solidFill>
          <a:ln w="3175" cap="flat" cmpd="sng" algn="ctr">
            <a:solidFill>
              <a:srgbClr val="00264C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 sz="850" kern="0">
                <a:latin typeface="맑은 고딕"/>
                <a:ea typeface="맑은 고딕"/>
              </a:rPr>
              <a:t>투두</a:t>
            </a:r>
          </a:p>
          <a:p>
            <a:pPr marL="0" marR="0" lvl="0" indent="0" algn="ctr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 sz="850" kern="0">
                <a:latin typeface="맑은 고딕"/>
                <a:ea typeface="맑은 고딕"/>
              </a:rPr>
              <a:t>리스트</a:t>
            </a:r>
          </a:p>
        </p:txBody>
      </p:sp>
      <p:cxnSp>
        <p:nvCxnSpPr>
          <p:cNvPr id="136" name="직선 연결선 135">
            <a:extLst>
              <a:ext uri="{FF2B5EF4-FFF2-40B4-BE49-F238E27FC236}">
                <a16:creationId xmlns:a16="http://schemas.microsoft.com/office/drawing/2014/main" id="{1E30298A-7FF7-4996-AC4B-77D68CBCA6DE}"/>
              </a:ext>
            </a:extLst>
          </p:cNvPr>
          <p:cNvCxnSpPr>
            <a:stCxn id="131" idx="3"/>
          </p:cNvCxnSpPr>
          <p:nvPr/>
        </p:nvCxnSpPr>
        <p:spPr>
          <a:xfrm flipV="1">
            <a:off x="3067525" y="2999375"/>
            <a:ext cx="1687705" cy="21706"/>
          </a:xfrm>
          <a:prstGeom prst="line">
            <a:avLst/>
          </a:prstGeom>
          <a:noFill/>
          <a:ln w="9525" cap="flat" cmpd="sng" algn="ctr">
            <a:solidFill>
              <a:srgbClr val="00264C"/>
            </a:solidFill>
            <a:prstDash val="solid"/>
          </a:ln>
          <a:effectLst/>
        </p:spPr>
      </p:cxnSp>
      <p:cxnSp>
        <p:nvCxnSpPr>
          <p:cNvPr id="137" name="직선 연결선 136">
            <a:extLst>
              <a:ext uri="{FF2B5EF4-FFF2-40B4-BE49-F238E27FC236}">
                <a16:creationId xmlns:a16="http://schemas.microsoft.com/office/drawing/2014/main" id="{1ECA7CC7-6104-4FA6-9485-D26F1A074BD8}"/>
              </a:ext>
            </a:extLst>
          </p:cNvPr>
          <p:cNvCxnSpPr>
            <a:cxnSpLocks/>
          </p:cNvCxnSpPr>
          <p:nvPr/>
        </p:nvCxnSpPr>
        <p:spPr>
          <a:xfrm>
            <a:off x="4446570" y="3016825"/>
            <a:ext cx="20624" cy="2132201"/>
          </a:xfrm>
          <a:prstGeom prst="line">
            <a:avLst/>
          </a:prstGeom>
          <a:noFill/>
          <a:ln w="9525" cap="flat" cmpd="sng" algn="ctr">
            <a:solidFill>
              <a:srgbClr val="00264C"/>
            </a:solidFill>
            <a:prstDash val="solid"/>
          </a:ln>
          <a:effectLst/>
        </p:spPr>
      </p:cxnSp>
      <p:cxnSp>
        <p:nvCxnSpPr>
          <p:cNvPr id="138" name="직선 연결선 137">
            <a:extLst>
              <a:ext uri="{FF2B5EF4-FFF2-40B4-BE49-F238E27FC236}">
                <a16:creationId xmlns:a16="http://schemas.microsoft.com/office/drawing/2014/main" id="{712E4A2C-DDA8-4775-8A11-D5EA80A0AC31}"/>
              </a:ext>
            </a:extLst>
          </p:cNvPr>
          <p:cNvCxnSpPr>
            <a:cxnSpLocks/>
          </p:cNvCxnSpPr>
          <p:nvPr/>
        </p:nvCxnSpPr>
        <p:spPr>
          <a:xfrm>
            <a:off x="4445519" y="3721092"/>
            <a:ext cx="309711" cy="0"/>
          </a:xfrm>
          <a:prstGeom prst="line">
            <a:avLst/>
          </a:prstGeom>
          <a:noFill/>
          <a:ln w="9525" cap="flat" cmpd="sng" algn="ctr">
            <a:solidFill>
              <a:srgbClr val="00264C"/>
            </a:solidFill>
            <a:prstDash val="solid"/>
          </a:ln>
          <a:effectLst/>
        </p:spPr>
      </p:cxnSp>
      <p:cxnSp>
        <p:nvCxnSpPr>
          <p:cNvPr id="139" name="직선 연결선 138">
            <a:extLst>
              <a:ext uri="{FF2B5EF4-FFF2-40B4-BE49-F238E27FC236}">
                <a16:creationId xmlns:a16="http://schemas.microsoft.com/office/drawing/2014/main" id="{18DB016C-4E7D-4A6A-89E5-4375529DBBE3}"/>
              </a:ext>
            </a:extLst>
          </p:cNvPr>
          <p:cNvCxnSpPr>
            <a:cxnSpLocks/>
          </p:cNvCxnSpPr>
          <p:nvPr/>
        </p:nvCxnSpPr>
        <p:spPr>
          <a:xfrm>
            <a:off x="4470233" y="4348230"/>
            <a:ext cx="309711" cy="0"/>
          </a:xfrm>
          <a:prstGeom prst="line">
            <a:avLst/>
          </a:prstGeom>
          <a:noFill/>
          <a:ln w="9525" cap="flat" cmpd="sng" algn="ctr">
            <a:solidFill>
              <a:srgbClr val="00264C"/>
            </a:solidFill>
            <a:prstDash val="solid"/>
          </a:ln>
          <a:effectLst/>
        </p:spPr>
      </p:cxnSp>
      <p:cxnSp>
        <p:nvCxnSpPr>
          <p:cNvPr id="140" name="직선 연결선 139">
            <a:extLst>
              <a:ext uri="{FF2B5EF4-FFF2-40B4-BE49-F238E27FC236}">
                <a16:creationId xmlns:a16="http://schemas.microsoft.com/office/drawing/2014/main" id="{5A367361-C475-4BAC-BA68-5A4D91A2A41C}"/>
              </a:ext>
            </a:extLst>
          </p:cNvPr>
          <p:cNvCxnSpPr>
            <a:cxnSpLocks/>
          </p:cNvCxnSpPr>
          <p:nvPr/>
        </p:nvCxnSpPr>
        <p:spPr>
          <a:xfrm>
            <a:off x="4456356" y="4883198"/>
            <a:ext cx="309711" cy="0"/>
          </a:xfrm>
          <a:prstGeom prst="line">
            <a:avLst/>
          </a:prstGeom>
          <a:noFill/>
          <a:ln w="9525" cap="flat" cmpd="sng" algn="ctr">
            <a:solidFill>
              <a:srgbClr val="00264C"/>
            </a:solidFill>
            <a:prstDash val="solid"/>
          </a:ln>
          <a:effectLst/>
        </p:spPr>
      </p:cxn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C9E7FC17-2CC2-4948-8FDA-7AD72E59E28D}"/>
              </a:ext>
            </a:extLst>
          </p:cNvPr>
          <p:cNvCxnSpPr>
            <a:cxnSpLocks/>
          </p:cNvCxnSpPr>
          <p:nvPr/>
        </p:nvCxnSpPr>
        <p:spPr>
          <a:xfrm flipV="1">
            <a:off x="6246644" y="3743661"/>
            <a:ext cx="232147" cy="89"/>
          </a:xfrm>
          <a:prstGeom prst="straightConnector1">
            <a:avLst/>
          </a:prstGeom>
          <a:noFill/>
          <a:ln w="9525" cap="flat" cmpd="sng" algn="ctr">
            <a:solidFill>
              <a:srgbClr val="00264C"/>
            </a:solidFill>
            <a:prstDash val="solid"/>
            <a:headEnd type="triangle" w="med" len="med"/>
          </a:ln>
          <a:effectLst/>
        </p:spPr>
      </p:cxn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B9A4B7E3-8AED-44D1-8F46-DCB278065209}"/>
              </a:ext>
            </a:extLst>
          </p:cNvPr>
          <p:cNvCxnSpPr>
            <a:cxnSpLocks/>
          </p:cNvCxnSpPr>
          <p:nvPr/>
        </p:nvCxnSpPr>
        <p:spPr>
          <a:xfrm>
            <a:off x="6251237" y="4319831"/>
            <a:ext cx="254564" cy="33"/>
          </a:xfrm>
          <a:prstGeom prst="straightConnector1">
            <a:avLst/>
          </a:prstGeom>
          <a:noFill/>
          <a:ln w="9525" cap="flat" cmpd="sng" algn="ctr">
            <a:solidFill>
              <a:srgbClr val="00264C"/>
            </a:solidFill>
            <a:prstDash val="solid"/>
            <a:headEnd type="triangle" w="med" len="med"/>
          </a:ln>
          <a:effectLst/>
        </p:spPr>
      </p:cxnSp>
      <p:sp>
        <p:nvSpPr>
          <p:cNvPr id="144" name="Rectangle 41">
            <a:extLst>
              <a:ext uri="{FF2B5EF4-FFF2-40B4-BE49-F238E27FC236}">
                <a16:creationId xmlns:a16="http://schemas.microsoft.com/office/drawing/2014/main" id="{FF595B0B-41B6-45AC-A15D-2B2403E4740D}"/>
              </a:ext>
            </a:extLst>
          </p:cNvPr>
          <p:cNvSpPr>
            <a:spLocks noChangeArrowheads="1"/>
          </p:cNvSpPr>
          <p:nvPr/>
        </p:nvSpPr>
        <p:spPr>
          <a:xfrm>
            <a:off x="6505801" y="4212246"/>
            <a:ext cx="1464277" cy="271967"/>
          </a:xfrm>
          <a:prstGeom prst="rect">
            <a:avLst/>
          </a:prstGeom>
          <a:noFill/>
          <a:ln w="6350" algn="ctr">
            <a:solidFill>
              <a:srgbClr val="00264C"/>
            </a:solidFill>
            <a:miter/>
          </a:ln>
        </p:spPr>
        <p:txBody>
          <a:bodyPr lIns="36000" tIns="36000" rIns="36000" bIns="36000" anchor="ctr"/>
          <a:lstStyle/>
          <a:p>
            <a:pPr marL="0" marR="0" lvl="0" indent="0" algn="ctr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900" b="0" i="0" u="none" strike="noStrike" kern="0" cap="none" spc="0" normalizeH="0" baseline="0">
                <a:effectLst/>
                <a:uLnTx/>
                <a:uFillTx/>
                <a:latin typeface="맑은 고딕"/>
                <a:ea typeface="맑은 고딕"/>
              </a:rPr>
              <a:t>시계 및 스톱워치 실행</a:t>
            </a:r>
            <a:endParaRPr kumimoji="0" lang="ko-KR" altLang="en-US" sz="900" b="0" i="0" u="none" strike="noStrike" kern="0" cap="none" spc="0" normalizeH="0" baseline="0">
              <a:latin typeface="맑은 고딕"/>
              <a:ea typeface="맑은 고딕"/>
            </a:endParaRPr>
          </a:p>
        </p:txBody>
      </p:sp>
      <p:sp>
        <p:nvSpPr>
          <p:cNvPr id="145" name="AutoShape 46">
            <a:extLst>
              <a:ext uri="{FF2B5EF4-FFF2-40B4-BE49-F238E27FC236}">
                <a16:creationId xmlns:a16="http://schemas.microsoft.com/office/drawing/2014/main" id="{0344448E-2532-45BB-B292-4CFDD256A1CE}"/>
              </a:ext>
            </a:extLst>
          </p:cNvPr>
          <p:cNvSpPr>
            <a:spLocks noChangeArrowheads="1"/>
          </p:cNvSpPr>
          <p:nvPr/>
        </p:nvSpPr>
        <p:spPr>
          <a:xfrm>
            <a:off x="6525637" y="3082810"/>
            <a:ext cx="1082489" cy="341958"/>
          </a:xfrm>
          <a:prstGeom prst="can">
            <a:avLst>
              <a:gd name="adj" fmla="val 25000"/>
            </a:avLst>
          </a:prstGeom>
          <a:solidFill>
            <a:srgbClr val="EAEAEA"/>
          </a:solidFill>
          <a:ln w="6350">
            <a:solidFill>
              <a:srgbClr val="00264C"/>
            </a:solidFill>
            <a:round/>
          </a:ln>
        </p:spPr>
        <p:txBody>
          <a:bodyPr lIns="36000" tIns="36000" rIns="36000" bIns="36000" anchor="ctr"/>
          <a:lstStyle/>
          <a:p>
            <a:pPr marL="0" marR="0" lvl="0" indent="0" algn="ctr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900" b="0" i="0" u="none" strike="noStrike" kern="0" cap="none" spc="0" normalizeH="0" baseline="0">
                <a:effectLst/>
                <a:uLnTx/>
                <a:uFillTx/>
                <a:latin typeface="맑은 고딕"/>
                <a:ea typeface="맑은 고딕"/>
              </a:rPr>
              <a:t>통계 </a:t>
            </a:r>
            <a:r>
              <a:rPr kumimoji="0" lang="en-US" altLang="ko-KR" sz="900" b="0" i="0" u="none" strike="noStrike" kern="0" cap="none" spc="0" normalizeH="0" baseline="0">
                <a:effectLst/>
                <a:uLnTx/>
                <a:uFillTx/>
                <a:latin typeface="맑은 고딕"/>
                <a:ea typeface="맑은 고딕"/>
              </a:rPr>
              <a:t>DB</a:t>
            </a:r>
            <a:endParaRPr kumimoji="0" lang="en-US" altLang="ko-KR" sz="900" b="0" i="0" u="none" strike="noStrike" kern="0" cap="none" spc="0" normalizeH="0" baseline="0">
              <a:latin typeface="맑은 고딕"/>
              <a:ea typeface="맑은 고딕"/>
            </a:endParaRPr>
          </a:p>
        </p:txBody>
      </p:sp>
      <p:sp>
        <p:nvSpPr>
          <p:cNvPr id="146" name="AutoShape 46">
            <a:extLst>
              <a:ext uri="{FF2B5EF4-FFF2-40B4-BE49-F238E27FC236}">
                <a16:creationId xmlns:a16="http://schemas.microsoft.com/office/drawing/2014/main" id="{8B7FE236-F36D-45E3-A518-EBA9A6ADD378}"/>
              </a:ext>
            </a:extLst>
          </p:cNvPr>
          <p:cNvSpPr>
            <a:spLocks noChangeArrowheads="1"/>
          </p:cNvSpPr>
          <p:nvPr/>
        </p:nvSpPr>
        <p:spPr>
          <a:xfrm>
            <a:off x="6505801" y="4706131"/>
            <a:ext cx="1082489" cy="341958"/>
          </a:xfrm>
          <a:prstGeom prst="can">
            <a:avLst>
              <a:gd name="adj" fmla="val 25000"/>
            </a:avLst>
          </a:prstGeom>
          <a:solidFill>
            <a:srgbClr val="EAEAEA"/>
          </a:solidFill>
          <a:ln w="6350">
            <a:solidFill>
              <a:srgbClr val="00264C"/>
            </a:solidFill>
            <a:round/>
          </a:ln>
        </p:spPr>
        <p:txBody>
          <a:bodyPr lIns="36000" tIns="36000" rIns="36000" bIns="36000" anchor="ctr"/>
          <a:lstStyle/>
          <a:p>
            <a:pPr marL="0" marR="0" lvl="0" indent="0" algn="ctr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 sz="900" kern="0">
                <a:latin typeface="맑은 고딕"/>
                <a:ea typeface="맑은 고딕"/>
              </a:rPr>
              <a:t>투두리스트</a:t>
            </a:r>
            <a:r>
              <a:rPr kumimoji="0" lang="ko-KR" altLang="en-US" sz="900" b="0" i="0" u="none" strike="noStrike" kern="0" cap="none" spc="0" normalizeH="0" baseline="0">
                <a:effectLst/>
                <a:uLnTx/>
                <a:uFillTx/>
                <a:latin typeface="맑은 고딕"/>
                <a:ea typeface="맑은 고딕"/>
              </a:rPr>
              <a:t> </a:t>
            </a:r>
            <a:r>
              <a:rPr kumimoji="0" lang="en-US" altLang="ko-KR" sz="900" b="0" i="0" u="none" strike="noStrike" kern="0" cap="none" spc="0" normalizeH="0" baseline="0">
                <a:effectLst/>
                <a:uLnTx/>
                <a:uFillTx/>
                <a:latin typeface="맑은 고딕"/>
                <a:ea typeface="맑은 고딕"/>
              </a:rPr>
              <a:t>DB</a:t>
            </a:r>
            <a:endParaRPr kumimoji="0" lang="en-US" altLang="ko-KR" sz="900" b="0" i="0" u="none" strike="noStrike" kern="0" cap="none" spc="0" normalizeH="0" baseline="0">
              <a:latin typeface="맑은 고딕"/>
              <a:ea typeface="맑은 고딕"/>
            </a:endParaRPr>
          </a:p>
        </p:txBody>
      </p:sp>
      <p:sp>
        <p:nvSpPr>
          <p:cNvPr id="147" name="Oval 58">
            <a:extLst>
              <a:ext uri="{FF2B5EF4-FFF2-40B4-BE49-F238E27FC236}">
                <a16:creationId xmlns:a16="http://schemas.microsoft.com/office/drawing/2014/main" id="{DCEC47EA-6FF0-438F-AC42-292F741B09D0}"/>
              </a:ext>
            </a:extLst>
          </p:cNvPr>
          <p:cNvSpPr>
            <a:spLocks noChangeArrowheads="1"/>
          </p:cNvSpPr>
          <p:nvPr/>
        </p:nvSpPr>
        <p:spPr>
          <a:xfrm>
            <a:off x="1297888" y="5431006"/>
            <a:ext cx="266170" cy="206464"/>
          </a:xfrm>
          <a:prstGeom prst="ellipse">
            <a:avLst/>
          </a:prstGeom>
          <a:solidFill>
            <a:srgbClr val="77787B"/>
          </a:solidFill>
          <a:ln>
            <a:noFill/>
          </a:ln>
        </p:spPr>
        <p:txBody>
          <a:bodyPr wrap="none" lIns="54000" tIns="54000" rIns="54000" bIns="54000" anchor="ctr"/>
          <a:lstStyle/>
          <a:p>
            <a:pPr marL="85725" marR="0" lvl="0" indent="-85725" algn="ctr" defTabSz="914400" eaLnBrk="1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Font typeface="Wingdings"/>
              <a:buNone/>
              <a:defRPr/>
            </a:pPr>
            <a:r>
              <a:rPr kumimoji="0" lang="en-US" altLang="ko-KR" sz="900" b="0" i="0" u="none" strike="noStrike" kern="0" cap="none" spc="0" normalizeH="0" baseline="0" dirty="0">
                <a:solidFill>
                  <a:schemeClr val="bg1"/>
                </a:solidFill>
                <a:effectLst/>
                <a:uLnTx/>
                <a:uFillTx/>
                <a:latin typeface="맑은 고딕"/>
                <a:ea typeface="맑은 고딕"/>
              </a:rPr>
              <a:t>1</a:t>
            </a:r>
            <a:endParaRPr kumimoji="0" lang="en-US" altLang="ko-KR" sz="900" b="0" i="0" u="none" strike="noStrike" kern="0" cap="none" spc="0" normalizeH="0" baseline="0" dirty="0">
              <a:solidFill>
                <a:schemeClr val="bg1"/>
              </a:solidFill>
              <a:latin typeface="맑은 고딕"/>
              <a:ea typeface="맑은 고딕"/>
            </a:endParaRPr>
          </a:p>
        </p:txBody>
      </p:sp>
      <p:sp>
        <p:nvSpPr>
          <p:cNvPr id="148" name="Text Box 59">
            <a:extLst>
              <a:ext uri="{FF2B5EF4-FFF2-40B4-BE49-F238E27FC236}">
                <a16:creationId xmlns:a16="http://schemas.microsoft.com/office/drawing/2014/main" id="{85F9F663-21F1-4900-B433-94032B2BA60A}"/>
              </a:ext>
            </a:extLst>
          </p:cNvPr>
          <p:cNvSpPr txBox="1">
            <a:spLocks noChangeArrowheads="1"/>
          </p:cNvSpPr>
          <p:nvPr/>
        </p:nvSpPr>
        <p:spPr>
          <a:xfrm>
            <a:off x="1564733" y="5431006"/>
            <a:ext cx="6635923" cy="242118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Arial"/>
                <a:ea typeface="HY견고딕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Arial"/>
                <a:ea typeface="HY견고딕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Arial"/>
                <a:ea typeface="HY견고딕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Arial"/>
                <a:ea typeface="HY견고딕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Arial"/>
                <a:ea typeface="HY견고딕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/>
                <a:ea typeface="HY견고딕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/>
                <a:ea typeface="HY견고딕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/>
                <a:ea typeface="HY견고딕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/>
                <a:ea typeface="HY견고딕"/>
              </a:defRPr>
            </a:lvl9pPr>
          </a:lstStyle>
          <a:p>
            <a:pPr algn="l" eaLnBrk="1" hangingPunct="1">
              <a:lnSpc>
                <a:spcPct val="120000"/>
              </a:lnSpc>
              <a:spcBef>
                <a:spcPct val="20000"/>
              </a:spcBef>
              <a:defRPr/>
            </a:pPr>
            <a:r>
              <a:rPr lang="en-US" altLang="ko-KR" sz="900" b="0" dirty="0">
                <a:latin typeface="맑은 고딕"/>
                <a:ea typeface="맑은 고딕"/>
              </a:rPr>
              <a:t>Task Manager</a:t>
            </a:r>
            <a:r>
              <a:rPr lang="ko-KR" altLang="en-US" sz="900" b="0" dirty="0">
                <a:latin typeface="맑은 고딕"/>
                <a:ea typeface="맑은 고딕"/>
              </a:rPr>
              <a:t> 옵션을 선택</a:t>
            </a:r>
            <a:r>
              <a:rPr lang="en-US" altLang="ko-KR" sz="900" b="0" dirty="0">
                <a:latin typeface="맑은 고딕"/>
                <a:ea typeface="맑은 고딕"/>
              </a:rPr>
              <a:t>,  </a:t>
            </a:r>
            <a:r>
              <a:rPr lang="ko-KR" altLang="en-US" sz="900" b="0" dirty="0">
                <a:latin typeface="맑은 고딕"/>
                <a:ea typeface="맑은 고딕"/>
              </a:rPr>
              <a:t>옵션체크</a:t>
            </a:r>
            <a:r>
              <a:rPr lang="en-US" altLang="ko-KR" sz="900" b="0" dirty="0">
                <a:latin typeface="맑은 고딕"/>
                <a:ea typeface="맑은 고딕"/>
              </a:rPr>
              <a:t>(</a:t>
            </a:r>
            <a:r>
              <a:rPr lang="ko-KR" altLang="en-US" sz="900" b="0" dirty="0">
                <a:latin typeface="맑은 고딕"/>
                <a:ea typeface="맑은 고딕"/>
              </a:rPr>
              <a:t>졸음 방지 지능</a:t>
            </a:r>
            <a:r>
              <a:rPr lang="en-US" altLang="ko-KR" sz="900" b="0" dirty="0">
                <a:latin typeface="맑은 고딕"/>
                <a:ea typeface="맑은 고딕"/>
              </a:rPr>
              <a:t>,</a:t>
            </a:r>
            <a:r>
              <a:rPr lang="ko-KR" altLang="en-US" sz="900" b="0" dirty="0">
                <a:latin typeface="맑은 고딕"/>
                <a:ea typeface="맑은 고딕"/>
              </a:rPr>
              <a:t> 눈 깜빡임 측정 기능</a:t>
            </a:r>
            <a:r>
              <a:rPr lang="en-US" altLang="ko-KR" sz="900" b="0" dirty="0">
                <a:latin typeface="맑은 고딕"/>
                <a:ea typeface="맑은 고딕"/>
              </a:rPr>
              <a:t>,</a:t>
            </a:r>
            <a:r>
              <a:rPr lang="ko-KR" altLang="en-US" sz="900" b="0" dirty="0">
                <a:latin typeface="맑은 고딕"/>
                <a:ea typeface="맑은 고딕"/>
              </a:rPr>
              <a:t> 시계 및 스톱워치</a:t>
            </a:r>
            <a:r>
              <a:rPr lang="en-US" altLang="ko-KR" sz="900" b="0" dirty="0">
                <a:latin typeface="맑은 고딕"/>
                <a:ea typeface="맑은 고딕"/>
              </a:rPr>
              <a:t>,</a:t>
            </a:r>
            <a:r>
              <a:rPr lang="ko-KR" altLang="en-US" sz="900" b="0" dirty="0">
                <a:latin typeface="맑은 고딕"/>
                <a:ea typeface="맑은 고딕"/>
              </a:rPr>
              <a:t> 투두리스트</a:t>
            </a:r>
            <a:r>
              <a:rPr lang="en-US" altLang="ko-KR" sz="900" b="0" dirty="0">
                <a:latin typeface="맑은 고딕"/>
                <a:ea typeface="맑은 고딕"/>
              </a:rPr>
              <a:t>)</a:t>
            </a:r>
            <a:r>
              <a:rPr lang="ko-KR" altLang="en-US" sz="900" b="0" dirty="0">
                <a:latin typeface="맑은 고딕"/>
                <a:ea typeface="맑은 고딕"/>
              </a:rPr>
              <a:t>를 선택한 후 실행</a:t>
            </a:r>
          </a:p>
        </p:txBody>
      </p:sp>
      <p:sp>
        <p:nvSpPr>
          <p:cNvPr id="149" name="Rectangle 41">
            <a:extLst>
              <a:ext uri="{FF2B5EF4-FFF2-40B4-BE49-F238E27FC236}">
                <a16:creationId xmlns:a16="http://schemas.microsoft.com/office/drawing/2014/main" id="{1024F824-1BB0-4F1F-8928-DAA5B914A315}"/>
              </a:ext>
            </a:extLst>
          </p:cNvPr>
          <p:cNvSpPr>
            <a:spLocks noChangeArrowheads="1"/>
          </p:cNvSpPr>
          <p:nvPr/>
        </p:nvSpPr>
        <p:spPr>
          <a:xfrm>
            <a:off x="6508602" y="2637018"/>
            <a:ext cx="1692054" cy="345329"/>
          </a:xfrm>
          <a:prstGeom prst="rect">
            <a:avLst/>
          </a:prstGeom>
          <a:noFill/>
          <a:ln w="6350" algn="ctr">
            <a:solidFill>
              <a:srgbClr val="00264C"/>
            </a:solidFill>
            <a:miter/>
          </a:ln>
        </p:spPr>
        <p:txBody>
          <a:bodyPr lIns="36000" tIns="36000" rIns="36000" bIns="36000" anchor="ctr"/>
          <a:lstStyle/>
          <a:p>
            <a:pPr marL="0" marR="0" lvl="0" indent="0" algn="ctr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900" b="0" i="0" u="none" strike="noStrike" kern="0" cap="none" spc="0" normalizeH="0" baseline="0">
                <a:effectLst/>
                <a:uLnTx/>
                <a:uFillTx/>
                <a:latin typeface="맑은 고딕"/>
                <a:ea typeface="맑은 고딕"/>
              </a:rPr>
              <a:t>음성 알림</a:t>
            </a:r>
            <a:r>
              <a:rPr kumimoji="0" lang="en-US" altLang="ko-KR" sz="900" b="0" i="0" u="none" strike="noStrike" kern="0" cap="none" spc="0" normalizeH="0" baseline="0">
                <a:effectLst/>
                <a:uLnTx/>
                <a:uFillTx/>
                <a:latin typeface="맑은 고딕"/>
                <a:ea typeface="맑은 고딕"/>
              </a:rPr>
              <a:t>,</a:t>
            </a:r>
            <a:r>
              <a:rPr kumimoji="0" lang="ko-KR" altLang="en-US" sz="900" b="0" i="0" u="none" strike="noStrike" kern="0" cap="none" spc="0" normalizeH="0" baseline="0">
                <a:effectLst/>
                <a:uLnTx/>
                <a:uFillTx/>
                <a:latin typeface="맑은 고딕"/>
                <a:ea typeface="맑은 고딕"/>
              </a:rPr>
              <a:t> 영상 링크</a:t>
            </a:r>
            <a:r>
              <a:rPr kumimoji="0" lang="en-US" altLang="ko-KR" sz="900" b="0" i="0" u="none" strike="noStrike" kern="0" cap="none" spc="0" normalizeH="0" baseline="0">
                <a:effectLst/>
                <a:uLnTx/>
                <a:uFillTx/>
                <a:latin typeface="맑은 고딕"/>
                <a:ea typeface="맑은 고딕"/>
              </a:rPr>
              <a:t>,</a:t>
            </a:r>
            <a:r>
              <a:rPr kumimoji="0" lang="ko-KR" altLang="en-US" sz="900" b="0" i="0" u="none" strike="noStrike" kern="0" cap="none" spc="0" normalizeH="0" baseline="0">
                <a:effectLst/>
                <a:uLnTx/>
                <a:uFillTx/>
                <a:latin typeface="맑은 고딕"/>
                <a:ea typeface="맑은 고딕"/>
              </a:rPr>
              <a:t> </a:t>
            </a:r>
          </a:p>
          <a:p>
            <a:pPr marL="0" marR="0" lvl="0" indent="0" algn="ctr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900" b="0" i="0" u="none" strike="noStrike" kern="0" cap="none" spc="0" normalizeH="0" baseline="0">
                <a:effectLst/>
                <a:uLnTx/>
                <a:uFillTx/>
                <a:latin typeface="맑은 고딕"/>
                <a:ea typeface="맑은 고딕"/>
              </a:rPr>
              <a:t>텍스트 실행 </a:t>
            </a:r>
            <a:endParaRPr kumimoji="0" lang="ko-KR" altLang="en-US" sz="900" b="0" i="0" u="none" strike="noStrike" kern="0" cap="none" spc="0" normalizeH="0" baseline="0">
              <a:latin typeface="맑은 고딕"/>
              <a:ea typeface="맑은 고딕"/>
            </a:endParaRPr>
          </a:p>
        </p:txBody>
      </p:sp>
      <p:cxnSp>
        <p:nvCxnSpPr>
          <p:cNvPr id="150" name="직선 화살표 연결선 106">
            <a:extLst>
              <a:ext uri="{FF2B5EF4-FFF2-40B4-BE49-F238E27FC236}">
                <a16:creationId xmlns:a16="http://schemas.microsoft.com/office/drawing/2014/main" id="{71D8ECD7-FEB3-43EC-819D-082E9663B50B}"/>
              </a:ext>
            </a:extLst>
          </p:cNvPr>
          <p:cNvCxnSpPr>
            <a:stCxn id="132" idx="3"/>
            <a:endCxn id="149" idx="1"/>
          </p:cNvCxnSpPr>
          <p:nvPr/>
        </p:nvCxnSpPr>
        <p:spPr>
          <a:xfrm flipV="1">
            <a:off x="6172418" y="2809683"/>
            <a:ext cx="336184" cy="207143"/>
          </a:xfrm>
          <a:prstGeom prst="straightConnector1">
            <a:avLst/>
          </a:prstGeom>
          <a:noFill/>
          <a:ln w="9525" cap="flat" cmpd="sng" algn="ctr">
            <a:solidFill>
              <a:srgbClr val="00264C"/>
            </a:solidFill>
            <a:prstDash val="solid"/>
            <a:headEnd type="triangle" w="med" len="med"/>
          </a:ln>
          <a:effectLst/>
        </p:spPr>
      </p:cxnSp>
      <p:cxnSp>
        <p:nvCxnSpPr>
          <p:cNvPr id="151" name="직선 화살표 연결선 106">
            <a:extLst>
              <a:ext uri="{FF2B5EF4-FFF2-40B4-BE49-F238E27FC236}">
                <a16:creationId xmlns:a16="http://schemas.microsoft.com/office/drawing/2014/main" id="{E609305B-A036-46B3-BB3E-8A30EE51F899}"/>
              </a:ext>
            </a:extLst>
          </p:cNvPr>
          <p:cNvCxnSpPr>
            <a:stCxn id="145" idx="2"/>
            <a:endCxn id="132" idx="3"/>
          </p:cNvCxnSpPr>
          <p:nvPr/>
        </p:nvCxnSpPr>
        <p:spPr>
          <a:xfrm flipH="1" flipV="1">
            <a:off x="6172418" y="3016826"/>
            <a:ext cx="353219" cy="236963"/>
          </a:xfrm>
          <a:prstGeom prst="straightConnector1">
            <a:avLst/>
          </a:prstGeom>
          <a:noFill/>
          <a:ln w="9525" cap="flat" cmpd="sng" algn="ctr">
            <a:solidFill>
              <a:srgbClr val="00264C"/>
            </a:solidFill>
            <a:prstDash val="solid"/>
            <a:headEnd type="triangle" w="med" len="med"/>
          </a:ln>
          <a:effectLst/>
        </p:spPr>
      </p:cxnSp>
      <p:sp>
        <p:nvSpPr>
          <p:cNvPr id="152" name="Oval 58">
            <a:extLst>
              <a:ext uri="{FF2B5EF4-FFF2-40B4-BE49-F238E27FC236}">
                <a16:creationId xmlns:a16="http://schemas.microsoft.com/office/drawing/2014/main" id="{7ABB6671-ED7D-4909-BB38-39E3464EC746}"/>
              </a:ext>
            </a:extLst>
          </p:cNvPr>
          <p:cNvSpPr>
            <a:spLocks noChangeArrowheads="1"/>
          </p:cNvSpPr>
          <p:nvPr/>
        </p:nvSpPr>
        <p:spPr>
          <a:xfrm>
            <a:off x="3120908" y="2717125"/>
            <a:ext cx="266170" cy="206464"/>
          </a:xfrm>
          <a:prstGeom prst="ellipse">
            <a:avLst/>
          </a:prstGeom>
          <a:solidFill>
            <a:srgbClr val="77787B"/>
          </a:solidFill>
          <a:ln>
            <a:noFill/>
          </a:ln>
        </p:spPr>
        <p:txBody>
          <a:bodyPr wrap="none" lIns="54000" tIns="54000" rIns="54000" bIns="54000" anchor="ctr"/>
          <a:lstStyle/>
          <a:p>
            <a:pPr marL="85725" marR="0" lvl="0" indent="-85725" algn="ctr" defTabSz="914400" eaLnBrk="1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Font typeface="Wingdings"/>
              <a:buNone/>
              <a:defRPr/>
            </a:pPr>
            <a:r>
              <a:rPr kumimoji="0" lang="en-US" altLang="ko-KR" sz="900" b="0" i="0" u="none" strike="noStrike" kern="0" cap="none" spc="0" normalizeH="0" baseline="0">
                <a:solidFill>
                  <a:schemeClr val="bg1"/>
                </a:solidFill>
                <a:effectLst/>
                <a:uLnTx/>
                <a:uFillTx/>
                <a:latin typeface="맑은 고딕"/>
                <a:ea typeface="맑은 고딕"/>
              </a:rPr>
              <a:t>1</a:t>
            </a:r>
            <a:endParaRPr kumimoji="0" lang="en-US" altLang="ko-KR" sz="900" b="0" i="0" u="none" strike="noStrike" kern="0" cap="none" spc="0" normalizeH="0" baseline="0">
              <a:solidFill>
                <a:schemeClr val="bg1"/>
              </a:solidFill>
              <a:latin typeface="맑은 고딕"/>
              <a:ea typeface="맑은 고딕"/>
            </a:endParaRPr>
          </a:p>
        </p:txBody>
      </p:sp>
      <p:sp>
        <p:nvSpPr>
          <p:cNvPr id="153" name="Rectangle 41">
            <a:extLst>
              <a:ext uri="{FF2B5EF4-FFF2-40B4-BE49-F238E27FC236}">
                <a16:creationId xmlns:a16="http://schemas.microsoft.com/office/drawing/2014/main" id="{B415E76F-082F-439F-AC2A-66578ADC23BE}"/>
              </a:ext>
            </a:extLst>
          </p:cNvPr>
          <p:cNvSpPr>
            <a:spLocks noChangeArrowheads="1"/>
          </p:cNvSpPr>
          <p:nvPr/>
        </p:nvSpPr>
        <p:spPr>
          <a:xfrm>
            <a:off x="6501122" y="3589162"/>
            <a:ext cx="1849644" cy="367822"/>
          </a:xfrm>
          <a:prstGeom prst="rect">
            <a:avLst/>
          </a:prstGeom>
          <a:noFill/>
          <a:ln w="6350" algn="ctr">
            <a:solidFill>
              <a:srgbClr val="00264C"/>
            </a:solidFill>
            <a:miter/>
          </a:ln>
        </p:spPr>
        <p:txBody>
          <a:bodyPr lIns="36000" tIns="36000" rIns="36000" bIns="36000" anchor="ctr"/>
          <a:lstStyle/>
          <a:p>
            <a:pPr marL="0" marR="0" lvl="0" indent="0" algn="ctr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900" b="0" i="0" u="none" strike="noStrike" kern="0" cap="none" spc="0" normalizeH="0" baseline="0">
                <a:effectLst/>
                <a:uLnTx/>
                <a:uFillTx/>
                <a:latin typeface="맑은 고딕"/>
                <a:ea typeface="맑은 고딕"/>
              </a:rPr>
              <a:t>음성 알림</a:t>
            </a:r>
            <a:r>
              <a:rPr kumimoji="0" lang="en-US" altLang="ko-KR" sz="900" b="0" i="0" u="none" strike="noStrike" kern="0" cap="none" spc="0" normalizeH="0" baseline="0">
                <a:effectLst/>
                <a:uLnTx/>
                <a:uFillTx/>
                <a:latin typeface="맑은 고딕"/>
                <a:ea typeface="맑은 고딕"/>
              </a:rPr>
              <a:t>,</a:t>
            </a:r>
            <a:r>
              <a:rPr kumimoji="0" lang="ko-KR" altLang="en-US" sz="900" b="0" i="0" u="none" strike="noStrike" kern="0" cap="none" spc="0" normalizeH="0" baseline="0">
                <a:effectLst/>
                <a:uLnTx/>
                <a:uFillTx/>
                <a:latin typeface="맑은 고딕"/>
                <a:ea typeface="맑은 고딕"/>
              </a:rPr>
              <a:t> 영상 링크</a:t>
            </a:r>
            <a:r>
              <a:rPr kumimoji="0" lang="en-US" altLang="ko-KR" sz="900" b="0" i="0" u="none" strike="noStrike" kern="0" cap="none" spc="0" normalizeH="0" baseline="0">
                <a:effectLst/>
                <a:uLnTx/>
                <a:uFillTx/>
                <a:latin typeface="맑은 고딕"/>
                <a:ea typeface="맑은 고딕"/>
              </a:rPr>
              <a:t>,</a:t>
            </a:r>
            <a:r>
              <a:rPr kumimoji="0" lang="ko-KR" altLang="en-US" sz="900" b="0" i="0" u="none" strike="noStrike" kern="0" cap="none" spc="0" normalizeH="0" baseline="0">
                <a:effectLst/>
                <a:uLnTx/>
                <a:uFillTx/>
                <a:latin typeface="맑은 고딕"/>
                <a:ea typeface="맑은 고딕"/>
              </a:rPr>
              <a:t> </a:t>
            </a:r>
          </a:p>
          <a:p>
            <a:pPr marL="0" marR="0" lvl="0" indent="0" algn="ctr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900" b="0" i="0" u="none" strike="noStrike" kern="0" cap="none" spc="0" normalizeH="0" baseline="0">
                <a:effectLst/>
                <a:uLnTx/>
                <a:uFillTx/>
                <a:latin typeface="맑은 고딕"/>
                <a:ea typeface="맑은 고딕"/>
              </a:rPr>
              <a:t>텍스트 실행 </a:t>
            </a:r>
            <a:endParaRPr kumimoji="0" lang="ko-KR" altLang="en-US" sz="900" b="0" i="0" u="none" strike="noStrike" kern="0" cap="none" spc="0" normalizeH="0" baseline="0">
              <a:latin typeface="맑은 고딕"/>
              <a:ea typeface="맑은 고딕"/>
            </a:endParaRPr>
          </a:p>
        </p:txBody>
      </p:sp>
      <p:graphicFrame>
        <p:nvGraphicFramePr>
          <p:cNvPr id="154" name="표 120">
            <a:extLst>
              <a:ext uri="{FF2B5EF4-FFF2-40B4-BE49-F238E27FC236}">
                <a16:creationId xmlns:a16="http://schemas.microsoft.com/office/drawing/2014/main" id="{1716DCC5-4782-4BD6-8CF5-495DB171CBBB}"/>
              </a:ext>
            </a:extLst>
          </p:cNvPr>
          <p:cNvGraphicFramePr>
            <a:graphicFrameLocks noGrp="1"/>
          </p:cNvGraphicFramePr>
          <p:nvPr/>
        </p:nvGraphicFramePr>
        <p:xfrm>
          <a:off x="54581" y="1407100"/>
          <a:ext cx="8961438" cy="696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166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831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039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07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5994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8991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00480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ko-KR" altLang="en-US" sz="1000" b="1" i="0" u="none" strike="noStrike" cap="none" normalizeH="0" baseline="0">
                          <a:solidFill>
                            <a:srgbClr val="3B5AA8"/>
                          </a:solidFill>
                          <a:effectLst/>
                          <a:latin typeface="+mn-ea"/>
                          <a:ea typeface="+mn-ea"/>
                        </a:rPr>
                        <a:t>프로그램 </a:t>
                      </a:r>
                      <a:r>
                        <a:rPr kumimoji="1" lang="en-US" altLang="ko-KR" sz="1000" b="1" i="0" u="none" strike="noStrike" cap="none" normalizeH="0" baseline="0">
                          <a:solidFill>
                            <a:srgbClr val="3B5AA8"/>
                          </a:solidFill>
                          <a:effectLst/>
                          <a:latin typeface="+mn-ea"/>
                          <a:ea typeface="+mn-ea"/>
                        </a:rPr>
                        <a:t>ID</a:t>
                      </a:r>
                      <a:endParaRPr kumimoji="1" lang="en-US" altLang="ko-KR" sz="1000" b="1" i="0" u="none" strike="noStrike" cap="none" normalizeH="0" baseline="0">
                        <a:solidFill>
                          <a:srgbClr val="3B5AA8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en-US" altLang="ko-KR" sz="100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00" b="1">
                          <a:solidFill>
                            <a:srgbClr val="3B5AA8"/>
                          </a:solidFill>
                        </a:rPr>
                        <a:t>프로그램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000"/>
                        <a:t>졸음 감지 프로그램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00" b="1">
                          <a:solidFill>
                            <a:srgbClr val="3B5AA8"/>
                          </a:solidFill>
                        </a:rPr>
                        <a:t>작성일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000"/>
                        <a:t>2021 .8 .22 .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</a:lnB>
                    <a:solidFill>
                      <a:schemeClr val="bg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6401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ko-KR" altLang="en-US" sz="1000" b="1" i="0" u="none" strike="noStrike" cap="none" normalizeH="0" baseline="0">
                          <a:solidFill>
                            <a:srgbClr val="3B5AA8"/>
                          </a:solidFill>
                          <a:effectLst/>
                          <a:latin typeface="+mn-ea"/>
                          <a:ea typeface="+mn-ea"/>
                        </a:rPr>
                        <a:t>개요</a:t>
                      </a:r>
                      <a:endParaRPr kumimoji="1" lang="en-US" altLang="ko-KR" sz="1000" b="1" i="0" u="none" strike="noStrike" cap="none" normalizeH="0" baseline="0">
                        <a:solidFill>
                          <a:srgbClr val="3B5AA8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000" dirty="0"/>
                        <a:t>딥러닝 모델의 눈 깜빡임과 사용자의 정수리를 인식하는 기술을 활용하여 카메라를 통해 실시간으로 인식된 눈의 깜빡임을 이용하여 졸음을 판별하여 사용자에게 알려주는 프로그램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 b="1">
                        <a:solidFill>
                          <a:srgbClr val="3B5A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 b="1">
                        <a:solidFill>
                          <a:srgbClr val="3B5A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</a:lnB>
                    <a:solidFill>
                      <a:schemeClr val="bg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72568DB3-1D70-4DF0-AA9F-23EB594D3089}"/>
              </a:ext>
            </a:extLst>
          </p:cNvPr>
          <p:cNvCxnSpPr>
            <a:cxnSpLocks/>
            <a:stCxn id="135" idx="3"/>
            <a:endCxn id="146" idx="2"/>
          </p:cNvCxnSpPr>
          <p:nvPr/>
        </p:nvCxnSpPr>
        <p:spPr>
          <a:xfrm flipV="1">
            <a:off x="6163445" y="4877110"/>
            <a:ext cx="342356" cy="6088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34883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CA3F5AC-0054-4EB3-802B-728634DB306F}"/>
              </a:ext>
            </a:extLst>
          </p:cNvPr>
          <p:cNvCxnSpPr>
            <a:cxnSpLocks/>
            <a:stCxn id="56" idx="2"/>
            <a:endCxn id="57" idx="0"/>
          </p:cNvCxnSpPr>
          <p:nvPr/>
        </p:nvCxnSpPr>
        <p:spPr>
          <a:xfrm flipH="1">
            <a:off x="3827084" y="3024396"/>
            <a:ext cx="6645" cy="2749109"/>
          </a:xfrm>
          <a:prstGeom prst="straightConnector1">
            <a:avLst/>
          </a:prstGeom>
          <a:ln w="28575">
            <a:solidFill>
              <a:schemeClr val="tx2">
                <a:lumMod val="60000"/>
                <a:lumOff val="4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바닥글 개체 틀 1">
            <a:extLst>
              <a:ext uri="{FF2B5EF4-FFF2-40B4-BE49-F238E27FC236}">
                <a16:creationId xmlns:a16="http://schemas.microsoft.com/office/drawing/2014/main" id="{5E7F1EAA-642C-4CBB-8F30-6D4AFEAD86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63696" y="6480845"/>
            <a:ext cx="4114800" cy="365125"/>
          </a:xfrm>
        </p:spPr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6BA67D0-814C-497C-A9AE-A8F59786F330}"/>
              </a:ext>
            </a:extLst>
          </p:cNvPr>
          <p:cNvSpPr/>
          <p:nvPr/>
        </p:nvSpPr>
        <p:spPr>
          <a:xfrm>
            <a:off x="107504" y="1231182"/>
            <a:ext cx="4536504" cy="507813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A80D73C-D12C-46E8-984B-245253FE9FBB}"/>
              </a:ext>
            </a:extLst>
          </p:cNvPr>
          <p:cNvSpPr txBox="1"/>
          <p:nvPr/>
        </p:nvSpPr>
        <p:spPr>
          <a:xfrm>
            <a:off x="4730326" y="1349630"/>
            <a:ext cx="4241089" cy="47243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알고리즘 시나리오</a:t>
            </a:r>
            <a:endParaRPr lang="en-US" altLang="ko-KR" sz="1400" b="1" dirty="0"/>
          </a:p>
          <a:p>
            <a:endParaRPr lang="en-US" altLang="ko-KR" sz="1400" b="1" dirty="0"/>
          </a:p>
          <a:p>
            <a:r>
              <a:rPr lang="en-US" altLang="ko-KR" sz="1300" dirty="0"/>
              <a:t>① </a:t>
            </a:r>
            <a:r>
              <a:rPr lang="ko-KR" altLang="en-US" sz="1300" dirty="0"/>
              <a:t>사용자와 </a:t>
            </a:r>
            <a:r>
              <a:rPr lang="ko-KR" altLang="en-US" sz="1300" dirty="0" err="1"/>
              <a:t>서버간에</a:t>
            </a:r>
            <a:r>
              <a:rPr lang="ko-KR" altLang="en-US" sz="1300" dirty="0"/>
              <a:t> </a:t>
            </a:r>
            <a:r>
              <a:rPr lang="ko-KR" altLang="en-US" sz="1300" dirty="0" err="1"/>
              <a:t>웹소켓에</a:t>
            </a:r>
            <a:r>
              <a:rPr lang="ko-KR" altLang="en-US" sz="1300" dirty="0"/>
              <a:t> 연결한다</a:t>
            </a:r>
            <a:r>
              <a:rPr lang="en-US" altLang="ko-KR" sz="1300" dirty="0"/>
              <a:t>.</a:t>
            </a:r>
          </a:p>
          <a:p>
            <a:endParaRPr lang="en-US" altLang="ko-KR" sz="1300" dirty="0"/>
          </a:p>
          <a:p>
            <a:r>
              <a:rPr lang="en-US" altLang="ko-KR" sz="1300" dirty="0"/>
              <a:t>② </a:t>
            </a:r>
            <a:r>
              <a:rPr lang="ko-KR" altLang="en-US" sz="1300" dirty="0"/>
              <a:t>서버에서 졸음감지 및 </a:t>
            </a:r>
            <a:r>
              <a:rPr lang="ko-KR" altLang="en-US" sz="1300" dirty="0" err="1"/>
              <a:t>눈깜빡임</a:t>
            </a:r>
            <a:r>
              <a:rPr lang="ko-KR" altLang="en-US" sz="1300" dirty="0"/>
              <a:t> 감지를 위한 스레드가 생성</a:t>
            </a:r>
            <a:r>
              <a:rPr lang="en-US" altLang="ko-KR" sz="1300" dirty="0"/>
              <a:t>, </a:t>
            </a:r>
            <a:r>
              <a:rPr lang="ko-KR" altLang="en-US" sz="1300" dirty="0"/>
              <a:t>실행된다</a:t>
            </a:r>
            <a:r>
              <a:rPr lang="en-US" altLang="ko-KR" sz="1300" dirty="0"/>
              <a:t>.</a:t>
            </a:r>
          </a:p>
          <a:p>
            <a:endParaRPr lang="en-US" altLang="ko-KR" sz="1300" dirty="0"/>
          </a:p>
          <a:p>
            <a:r>
              <a:rPr lang="en-US" altLang="ko-KR" sz="1300" dirty="0"/>
              <a:t>③ </a:t>
            </a:r>
            <a:r>
              <a:rPr lang="ko-KR" altLang="en-US" sz="1300" dirty="0"/>
              <a:t>사용자 자바스크립트에서 </a:t>
            </a:r>
            <a:r>
              <a:rPr lang="en-US" altLang="ko-KR" sz="1300" dirty="0"/>
              <a:t>video </a:t>
            </a:r>
            <a:r>
              <a:rPr lang="ko-KR" altLang="en-US" sz="1300" dirty="0"/>
              <a:t>프레임을 얻는다</a:t>
            </a:r>
            <a:r>
              <a:rPr lang="en-US" altLang="ko-KR" sz="1300" dirty="0"/>
              <a:t>.</a:t>
            </a:r>
          </a:p>
          <a:p>
            <a:endParaRPr lang="en-US" altLang="ko-KR" sz="1300" dirty="0"/>
          </a:p>
          <a:p>
            <a:r>
              <a:rPr lang="en-US" altLang="ko-KR" sz="1300" dirty="0"/>
              <a:t>④ </a:t>
            </a:r>
            <a:r>
              <a:rPr lang="ko-KR" altLang="en-US" sz="1300" dirty="0"/>
              <a:t>이미지 프레임을 </a:t>
            </a:r>
            <a:r>
              <a:rPr lang="en-US" altLang="ko-KR" sz="1300" dirty="0"/>
              <a:t>base64 </a:t>
            </a:r>
            <a:r>
              <a:rPr lang="ko-KR" altLang="en-US" sz="1300" dirty="0"/>
              <a:t>문자열로 인코딩한다</a:t>
            </a:r>
            <a:r>
              <a:rPr lang="en-US" altLang="ko-KR" sz="1300" dirty="0"/>
              <a:t>.</a:t>
            </a:r>
          </a:p>
          <a:p>
            <a:endParaRPr lang="en-US" altLang="ko-KR" sz="1300" dirty="0"/>
          </a:p>
          <a:p>
            <a:r>
              <a:rPr lang="en-US" altLang="ko-KR" sz="1300" dirty="0"/>
              <a:t>⑤ </a:t>
            </a:r>
            <a:r>
              <a:rPr lang="ko-KR" altLang="en-US" sz="1300" dirty="0"/>
              <a:t>웹 소켓 통신을 통해 서버로 </a:t>
            </a:r>
            <a:r>
              <a:rPr lang="en-US" altLang="ko-KR" sz="1300" dirty="0"/>
              <a:t>base64 </a:t>
            </a:r>
            <a:r>
              <a:rPr lang="ko-KR" altLang="en-US" sz="1300" dirty="0"/>
              <a:t>문자열을 전송한다</a:t>
            </a:r>
            <a:r>
              <a:rPr lang="en-US" altLang="ko-KR" sz="1300" dirty="0"/>
              <a:t>. </a:t>
            </a:r>
          </a:p>
          <a:p>
            <a:endParaRPr lang="en-US" altLang="ko-KR" sz="1300" dirty="0"/>
          </a:p>
          <a:p>
            <a:r>
              <a:rPr lang="en-US" altLang="ko-KR" sz="1300" dirty="0"/>
              <a:t>⑥ </a:t>
            </a:r>
            <a:r>
              <a:rPr lang="ko-KR" altLang="en-US" sz="1300" dirty="0"/>
              <a:t>서버에서는 받은 </a:t>
            </a:r>
            <a:r>
              <a:rPr lang="en-US" altLang="ko-KR" sz="1300" dirty="0"/>
              <a:t>base64 </a:t>
            </a:r>
            <a:r>
              <a:rPr lang="ko-KR" altLang="en-US" sz="1300" dirty="0"/>
              <a:t>문자열을 이미지로 디코딩한다</a:t>
            </a:r>
            <a:r>
              <a:rPr lang="en-US" altLang="ko-KR" sz="1300" dirty="0"/>
              <a:t>.</a:t>
            </a:r>
          </a:p>
          <a:p>
            <a:endParaRPr lang="en-US" altLang="ko-KR" sz="1300" dirty="0"/>
          </a:p>
          <a:p>
            <a:r>
              <a:rPr lang="en-US" altLang="ko-KR" sz="1300" dirty="0"/>
              <a:t>⑦ </a:t>
            </a:r>
            <a:r>
              <a:rPr lang="ko-KR" altLang="en-US" sz="1300" dirty="0"/>
              <a:t>디코딩한 이미지 프레임을 스레드에서 영상처리 및 딥러닝 모델을 통해 졸음감지 및 </a:t>
            </a:r>
            <a:r>
              <a:rPr lang="ko-KR" altLang="en-US" sz="1300" dirty="0" err="1"/>
              <a:t>눈깜빡임을</a:t>
            </a:r>
            <a:r>
              <a:rPr lang="ko-KR" altLang="en-US" sz="1300" dirty="0"/>
              <a:t> 감지한다</a:t>
            </a:r>
            <a:r>
              <a:rPr lang="en-US" altLang="ko-KR" sz="1300" dirty="0"/>
              <a:t>.</a:t>
            </a:r>
            <a:r>
              <a:rPr lang="ko-KR" altLang="en-US" sz="1300" dirty="0"/>
              <a:t> </a:t>
            </a:r>
            <a:endParaRPr lang="en-US" altLang="ko-KR" sz="1300" dirty="0"/>
          </a:p>
          <a:p>
            <a:endParaRPr lang="en-US" altLang="ko-KR" sz="1300" dirty="0"/>
          </a:p>
          <a:p>
            <a:r>
              <a:rPr lang="en-US" altLang="ko-KR" sz="1300" dirty="0"/>
              <a:t>⑧ </a:t>
            </a:r>
            <a:r>
              <a:rPr lang="ko-KR" altLang="en-US" sz="1300" dirty="0"/>
              <a:t>웹 소켓 연결을 중단한다</a:t>
            </a:r>
            <a:r>
              <a:rPr lang="en-US" altLang="ko-KR" sz="1300" dirty="0"/>
              <a:t>.</a:t>
            </a:r>
          </a:p>
          <a:p>
            <a:endParaRPr lang="en-US" altLang="ko-KR" sz="1300" dirty="0"/>
          </a:p>
          <a:p>
            <a:r>
              <a:rPr lang="en-US" altLang="ko-KR" sz="1300" dirty="0"/>
              <a:t>⑨ </a:t>
            </a:r>
            <a:r>
              <a:rPr lang="ko-KR" altLang="en-US" sz="1300" dirty="0"/>
              <a:t>스레드가 중단된다</a:t>
            </a:r>
            <a:r>
              <a:rPr lang="en-US" altLang="ko-KR" sz="1300" dirty="0"/>
              <a:t>.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1433E0A2-D729-4CB6-872A-4E70DFF4A7E9}"/>
              </a:ext>
            </a:extLst>
          </p:cNvPr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56EFA379-C82D-4E8B-85A7-E321448494D5}"/>
              </a:ext>
            </a:extLst>
          </p:cNvPr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1B0DC1A1-56AE-4316-ACA2-D13843B38147}"/>
              </a:ext>
            </a:extLst>
          </p:cNvPr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9" name="제목 12">
            <a:extLst>
              <a:ext uri="{FF2B5EF4-FFF2-40B4-BE49-F238E27FC236}">
                <a16:creationId xmlns:a16="http://schemas.microsoft.com/office/drawing/2014/main" id="{472AD669-AB9D-4F0C-858F-3DE172C5401A}"/>
              </a:ext>
            </a:extLst>
          </p:cNvPr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알고리즘 명세서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50" name="Picture 6">
            <a:extLst>
              <a:ext uri="{FF2B5EF4-FFF2-40B4-BE49-F238E27FC236}">
                <a16:creationId xmlns:a16="http://schemas.microsoft.com/office/drawing/2014/main" id="{974E9BA7-A788-4FE8-8B57-762DD44E97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" name="Picture 2">
            <a:extLst>
              <a:ext uri="{FF2B5EF4-FFF2-40B4-BE49-F238E27FC236}">
                <a16:creationId xmlns:a16="http://schemas.microsoft.com/office/drawing/2014/main" id="{EB0838E1-AC07-4659-A209-F21256B60A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2" name="막힌 원호 51">
            <a:extLst>
              <a:ext uri="{FF2B5EF4-FFF2-40B4-BE49-F238E27FC236}">
                <a16:creationId xmlns:a16="http://schemas.microsoft.com/office/drawing/2014/main" id="{4E98EBE5-013A-4BC9-8850-56A95E3B6BE3}"/>
              </a:ext>
            </a:extLst>
          </p:cNvPr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6A0B64DB-736C-4010-8402-3E86FD928F3D}"/>
              </a:ext>
            </a:extLst>
          </p:cNvPr>
          <p:cNvCxnSpPr>
            <a:cxnSpLocks/>
          </p:cNvCxnSpPr>
          <p:nvPr/>
        </p:nvCxnSpPr>
        <p:spPr>
          <a:xfrm>
            <a:off x="1907704" y="1231182"/>
            <a:ext cx="0" cy="5078137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C305D933-0822-4B35-8012-FA38B8274E88}"/>
              </a:ext>
            </a:extLst>
          </p:cNvPr>
          <p:cNvSpPr/>
          <p:nvPr/>
        </p:nvSpPr>
        <p:spPr>
          <a:xfrm>
            <a:off x="269705" y="1781794"/>
            <a:ext cx="1310035" cy="385755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 w="127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>
                <a:solidFill>
                  <a:schemeClr val="tx1"/>
                </a:solidFill>
              </a:rPr>
              <a:t>①</a:t>
            </a:r>
            <a:r>
              <a:rPr lang="en-US" altLang="ko-KR" sz="1000"/>
              <a:t> </a:t>
            </a:r>
            <a:r>
              <a:rPr lang="ko-KR" altLang="en-US" sz="1000" b="1">
                <a:solidFill>
                  <a:schemeClr val="tx1"/>
                </a:solidFill>
              </a:rPr>
              <a:t>웹소켓 연결 시도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39415E95-A169-4BE8-87FA-BCDBDDFA55E3}"/>
              </a:ext>
            </a:extLst>
          </p:cNvPr>
          <p:cNvSpPr/>
          <p:nvPr/>
        </p:nvSpPr>
        <p:spPr>
          <a:xfrm>
            <a:off x="3257537" y="5011764"/>
            <a:ext cx="1208867" cy="385755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 w="127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>
                <a:solidFill>
                  <a:schemeClr val="tx1"/>
                </a:solidFill>
              </a:rPr>
              <a:t>④ 웹 소켓 연결 </a:t>
            </a:r>
            <a:r>
              <a:rPr lang="en-US" altLang="ko-KR" sz="1000" b="1">
                <a:solidFill>
                  <a:schemeClr val="tx1"/>
                </a:solidFill>
              </a:rPr>
              <a:t>disconnect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5C718C54-8115-4957-A268-EE257A66F6BB}"/>
              </a:ext>
            </a:extLst>
          </p:cNvPr>
          <p:cNvSpPr/>
          <p:nvPr/>
        </p:nvSpPr>
        <p:spPr>
          <a:xfrm>
            <a:off x="3225980" y="1773467"/>
            <a:ext cx="1215498" cy="385755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 w="127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>
                <a:solidFill>
                  <a:schemeClr val="tx1"/>
                </a:solidFill>
              </a:rPr>
              <a:t>②</a:t>
            </a:r>
            <a:r>
              <a:rPr lang="en-US" altLang="ko-KR" sz="1000"/>
              <a:t> </a:t>
            </a:r>
            <a:r>
              <a:rPr lang="ko-KR" altLang="en-US" sz="1000" b="1">
                <a:solidFill>
                  <a:schemeClr val="tx1"/>
                </a:solidFill>
              </a:rPr>
              <a:t>웹소켓 연결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27F41E41-0111-4632-801E-69E6F7B9CB7C}"/>
              </a:ext>
            </a:extLst>
          </p:cNvPr>
          <p:cNvSpPr/>
          <p:nvPr/>
        </p:nvSpPr>
        <p:spPr>
          <a:xfrm>
            <a:off x="3280856" y="2638641"/>
            <a:ext cx="1105746" cy="385755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 w="127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>
                <a:solidFill>
                  <a:schemeClr val="tx1"/>
                </a:solidFill>
              </a:rPr>
              <a:t>③스레드 시작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78255D27-E5AD-4B75-B6B5-CF86D6FFE7E8}"/>
              </a:ext>
            </a:extLst>
          </p:cNvPr>
          <p:cNvSpPr/>
          <p:nvPr/>
        </p:nvSpPr>
        <p:spPr>
          <a:xfrm>
            <a:off x="3250112" y="5773505"/>
            <a:ext cx="1153944" cy="385755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 w="127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>
                <a:solidFill>
                  <a:schemeClr val="tx1"/>
                </a:solidFill>
              </a:rPr>
              <a:t>⑤ 스레드 중단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E340CE6-DD82-4FE9-BAA4-89648F09EB38}"/>
              </a:ext>
            </a:extLst>
          </p:cNvPr>
          <p:cNvSpPr txBox="1"/>
          <p:nvPr/>
        </p:nvSpPr>
        <p:spPr>
          <a:xfrm>
            <a:off x="299745" y="1262675"/>
            <a:ext cx="1965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/>
              <a:t>Front-end</a:t>
            </a:r>
            <a:endParaRPr lang="ko-KR" altLang="en-US" b="1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B82C015F-C464-4634-8B95-875305F56AC3}"/>
              </a:ext>
            </a:extLst>
          </p:cNvPr>
          <p:cNvSpPr txBox="1"/>
          <p:nvPr/>
        </p:nvSpPr>
        <p:spPr>
          <a:xfrm>
            <a:off x="3203848" y="1262675"/>
            <a:ext cx="1965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/>
              <a:t>Back-end</a:t>
            </a:r>
            <a:endParaRPr lang="ko-KR" altLang="en-US" b="1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F6870787-6EC6-4018-B9D4-6B94DED956C1}"/>
              </a:ext>
            </a:extLst>
          </p:cNvPr>
          <p:cNvSpPr/>
          <p:nvPr/>
        </p:nvSpPr>
        <p:spPr>
          <a:xfrm>
            <a:off x="277457" y="2689880"/>
            <a:ext cx="1166712" cy="433975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>
                <a:solidFill>
                  <a:schemeClr val="tx1"/>
                </a:solidFill>
              </a:rPr>
              <a:t>이미지 프레임 </a:t>
            </a:r>
            <a:endParaRPr lang="en-US" altLang="ko-KR" sz="1000" b="1">
              <a:solidFill>
                <a:schemeClr val="tx1"/>
              </a:solidFill>
            </a:endParaRPr>
          </a:p>
          <a:p>
            <a:pPr algn="ctr"/>
            <a:r>
              <a:rPr lang="ko-KR" altLang="en-US" sz="1000" b="1">
                <a:solidFill>
                  <a:schemeClr val="tx1"/>
                </a:solidFill>
              </a:rPr>
              <a:t>얻기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79256F60-C323-40A7-8521-217A32AE3D6B}"/>
              </a:ext>
            </a:extLst>
          </p:cNvPr>
          <p:cNvSpPr/>
          <p:nvPr/>
        </p:nvSpPr>
        <p:spPr>
          <a:xfrm>
            <a:off x="268459" y="3416028"/>
            <a:ext cx="1197999" cy="561748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>
                <a:solidFill>
                  <a:schemeClr val="tx1"/>
                </a:solidFill>
              </a:rPr>
              <a:t>이미지 프레임을 </a:t>
            </a:r>
            <a:r>
              <a:rPr lang="en-US" altLang="ko-KR" sz="1000" b="1">
                <a:solidFill>
                  <a:schemeClr val="tx1"/>
                </a:solidFill>
              </a:rPr>
              <a:t>base64 </a:t>
            </a:r>
            <a:r>
              <a:rPr lang="ko-KR" altLang="en-US" sz="1000" b="1">
                <a:solidFill>
                  <a:schemeClr val="tx1"/>
                </a:solidFill>
              </a:rPr>
              <a:t>문자열로 인코딩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C51F9BEC-3A00-4C26-A030-3F79C9B880F6}"/>
              </a:ext>
            </a:extLst>
          </p:cNvPr>
          <p:cNvSpPr/>
          <p:nvPr/>
        </p:nvSpPr>
        <p:spPr>
          <a:xfrm>
            <a:off x="2127572" y="3167114"/>
            <a:ext cx="1197999" cy="561748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</a:rPr>
              <a:t>base64 </a:t>
            </a:r>
            <a:r>
              <a:rPr lang="ko-KR" altLang="en-US" sz="1000" b="1" dirty="0">
                <a:solidFill>
                  <a:schemeClr val="tx1"/>
                </a:solidFill>
              </a:rPr>
              <a:t>문자열을 이미지 프레임으로 디코딩</a:t>
            </a: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533CC386-0A5F-48F3-A152-C967F804A089}"/>
              </a:ext>
            </a:extLst>
          </p:cNvPr>
          <p:cNvCxnSpPr>
            <a:stCxn id="53" idx="3"/>
            <a:endCxn id="55" idx="1"/>
          </p:cNvCxnSpPr>
          <p:nvPr/>
        </p:nvCxnSpPr>
        <p:spPr>
          <a:xfrm flipV="1">
            <a:off x="1579740" y="1966345"/>
            <a:ext cx="1646240" cy="832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11DED738-C713-41A5-B66E-2B38129AA070}"/>
              </a:ext>
            </a:extLst>
          </p:cNvPr>
          <p:cNvSpPr/>
          <p:nvPr/>
        </p:nvSpPr>
        <p:spPr>
          <a:xfrm>
            <a:off x="268460" y="4233032"/>
            <a:ext cx="1197998" cy="433975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>
                <a:solidFill>
                  <a:schemeClr val="tx1"/>
                </a:solidFill>
              </a:rPr>
              <a:t>Base64 </a:t>
            </a:r>
            <a:r>
              <a:rPr lang="ko-KR" altLang="en-US" sz="1000" b="1">
                <a:solidFill>
                  <a:schemeClr val="tx1"/>
                </a:solidFill>
              </a:rPr>
              <a:t>문자열 전송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4EBED2D6-3313-4408-803D-7930390A8965}"/>
              </a:ext>
            </a:extLst>
          </p:cNvPr>
          <p:cNvCxnSpPr>
            <a:cxnSpLocks/>
          </p:cNvCxnSpPr>
          <p:nvPr/>
        </p:nvCxnSpPr>
        <p:spPr>
          <a:xfrm flipH="1" flipV="1">
            <a:off x="3332268" y="3162104"/>
            <a:ext cx="498139" cy="6682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B1381C6A-8C37-4457-B350-626B993D7664}"/>
              </a:ext>
            </a:extLst>
          </p:cNvPr>
          <p:cNvCxnSpPr>
            <a:cxnSpLocks/>
          </p:cNvCxnSpPr>
          <p:nvPr/>
        </p:nvCxnSpPr>
        <p:spPr>
          <a:xfrm flipH="1">
            <a:off x="3356055" y="3924523"/>
            <a:ext cx="474355" cy="691749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4FB48FEE-6418-4D62-A370-B0C5A9034373}"/>
              </a:ext>
            </a:extLst>
          </p:cNvPr>
          <p:cNvSpPr/>
          <p:nvPr/>
        </p:nvSpPr>
        <p:spPr>
          <a:xfrm>
            <a:off x="2107247" y="4061727"/>
            <a:ext cx="1238647" cy="561748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>
                <a:solidFill>
                  <a:schemeClr val="tx1"/>
                </a:solidFill>
              </a:rPr>
              <a:t>이미지 영상처리 및 졸음감지</a:t>
            </a:r>
            <a:endParaRPr lang="en-US" altLang="ko-KR" sz="1000" b="1">
              <a:solidFill>
                <a:schemeClr val="tx1"/>
              </a:solidFill>
            </a:endParaRPr>
          </a:p>
          <a:p>
            <a:pPr algn="ctr"/>
            <a:r>
              <a:rPr lang="en-US" altLang="ko-KR" sz="1000" b="1">
                <a:solidFill>
                  <a:srgbClr val="FF0000"/>
                </a:solidFill>
              </a:rPr>
              <a:t>(</a:t>
            </a:r>
            <a:r>
              <a:rPr lang="ko-KR" altLang="en-US" sz="1000" b="1">
                <a:solidFill>
                  <a:srgbClr val="FF0000"/>
                </a:solidFill>
              </a:rPr>
              <a:t>다음 명세서</a:t>
            </a:r>
            <a:r>
              <a:rPr lang="en-US" altLang="ko-KR" sz="1000" b="1">
                <a:solidFill>
                  <a:srgbClr val="FF0000"/>
                </a:solidFill>
              </a:rPr>
              <a:t>)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FCD894BA-7504-4944-87E7-9E0CDC89ED4D}"/>
              </a:ext>
            </a:extLst>
          </p:cNvPr>
          <p:cNvCxnSpPr>
            <a:cxnSpLocks/>
            <a:stCxn id="61" idx="2"/>
            <a:endCxn id="85" idx="0"/>
          </p:cNvCxnSpPr>
          <p:nvPr/>
        </p:nvCxnSpPr>
        <p:spPr>
          <a:xfrm flipH="1">
            <a:off x="2726571" y="3728862"/>
            <a:ext cx="1" cy="33286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2AA57174-AF8C-4220-9F72-61D7FBF2D33E}"/>
              </a:ext>
            </a:extLst>
          </p:cNvPr>
          <p:cNvCxnSpPr>
            <a:cxnSpLocks/>
            <a:stCxn id="59" idx="2"/>
            <a:endCxn id="60" idx="0"/>
          </p:cNvCxnSpPr>
          <p:nvPr/>
        </p:nvCxnSpPr>
        <p:spPr>
          <a:xfrm>
            <a:off x="860813" y="3123855"/>
            <a:ext cx="6646" cy="29217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6F0115C1-2BB8-4C35-9762-8F34F4378EA3}"/>
              </a:ext>
            </a:extLst>
          </p:cNvPr>
          <p:cNvCxnSpPr>
            <a:cxnSpLocks/>
          </p:cNvCxnSpPr>
          <p:nvPr/>
        </p:nvCxnSpPr>
        <p:spPr>
          <a:xfrm>
            <a:off x="854168" y="3966946"/>
            <a:ext cx="6645" cy="28643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연결선: 꺾임 104">
            <a:extLst>
              <a:ext uri="{FF2B5EF4-FFF2-40B4-BE49-F238E27FC236}">
                <a16:creationId xmlns:a16="http://schemas.microsoft.com/office/drawing/2014/main" id="{8882E52A-3896-471A-A7B7-10B095098E1E}"/>
              </a:ext>
            </a:extLst>
          </p:cNvPr>
          <p:cNvCxnSpPr>
            <a:cxnSpLocks/>
            <a:stCxn id="66" idx="3"/>
            <a:endCxn id="61" idx="1"/>
          </p:cNvCxnSpPr>
          <p:nvPr/>
        </p:nvCxnSpPr>
        <p:spPr>
          <a:xfrm flipV="1">
            <a:off x="1466458" y="3447988"/>
            <a:ext cx="661114" cy="1002032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31261A68-B364-48E7-AC0B-89FEB997D338}"/>
              </a:ext>
            </a:extLst>
          </p:cNvPr>
          <p:cNvCxnSpPr>
            <a:cxnSpLocks/>
            <a:stCxn id="55" idx="2"/>
            <a:endCxn id="56" idx="0"/>
          </p:cNvCxnSpPr>
          <p:nvPr/>
        </p:nvCxnSpPr>
        <p:spPr>
          <a:xfrm>
            <a:off x="3833729" y="2159222"/>
            <a:ext cx="0" cy="47941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연결선: 꺾임 113">
            <a:extLst>
              <a:ext uri="{FF2B5EF4-FFF2-40B4-BE49-F238E27FC236}">
                <a16:creationId xmlns:a16="http://schemas.microsoft.com/office/drawing/2014/main" id="{68493907-E3A1-4CD0-BAA5-A176C5D9BC4D}"/>
              </a:ext>
            </a:extLst>
          </p:cNvPr>
          <p:cNvCxnSpPr>
            <a:cxnSpLocks/>
            <a:stCxn id="55" idx="2"/>
            <a:endCxn id="59" idx="0"/>
          </p:cNvCxnSpPr>
          <p:nvPr/>
        </p:nvCxnSpPr>
        <p:spPr>
          <a:xfrm rot="5400000">
            <a:off x="2081942" y="938093"/>
            <a:ext cx="530658" cy="2972916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07DBE7D-365A-423A-A87F-3BDC536E0F88}"/>
              </a:ext>
            </a:extLst>
          </p:cNvPr>
          <p:cNvSpPr/>
          <p:nvPr/>
        </p:nvSpPr>
        <p:spPr>
          <a:xfrm>
            <a:off x="4757280" y="1231182"/>
            <a:ext cx="4279216" cy="507813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59473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E5F92A1-2CDA-4FFF-8379-7134849CB828}"/>
              </a:ext>
            </a:extLst>
          </p:cNvPr>
          <p:cNvSpPr txBox="1"/>
          <p:nvPr/>
        </p:nvSpPr>
        <p:spPr>
          <a:xfrm>
            <a:off x="351593" y="1441506"/>
            <a:ext cx="839611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i="0" dirty="0">
                <a:solidFill>
                  <a:srgbClr val="55555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Base64 Encoding &amp; Decoding</a:t>
            </a:r>
          </a:p>
          <a:p>
            <a:r>
              <a:rPr lang="en-US" altLang="ko-KR" sz="1600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Base64</a:t>
            </a:r>
            <a:r>
              <a:rPr lang="ko-KR" altLang="en-US" sz="1600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란 </a:t>
            </a:r>
            <a:r>
              <a:rPr lang="en-US" altLang="ko-KR" sz="1600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Binary Data</a:t>
            </a:r>
            <a:r>
              <a:rPr lang="ko-KR" altLang="en-US" sz="1600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를 </a:t>
            </a:r>
            <a:r>
              <a:rPr lang="en-US" altLang="ko-KR" sz="1600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Text</a:t>
            </a:r>
            <a:r>
              <a:rPr lang="ko-KR" altLang="en-US" sz="1600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로 바꾸는 </a:t>
            </a:r>
            <a:r>
              <a:rPr lang="en-US" altLang="ko-KR" sz="1600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Encoding</a:t>
            </a:r>
            <a:r>
              <a:rPr lang="ko-KR" altLang="en-US" sz="1600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의 하나로 </a:t>
            </a:r>
            <a:r>
              <a:rPr lang="en-US" altLang="ko-KR" sz="1600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Binary Data</a:t>
            </a:r>
            <a:r>
              <a:rPr lang="ko-KR" altLang="en-US" sz="1600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를 </a:t>
            </a:r>
            <a:r>
              <a:rPr lang="en-US" altLang="ko-KR" sz="1600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Character set</a:t>
            </a:r>
            <a:r>
              <a:rPr lang="ko-KR" altLang="en-US" sz="1600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에 영향을 받지 않는 공통 </a:t>
            </a:r>
            <a:r>
              <a:rPr lang="en-US" altLang="ko-KR" sz="1600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ASCII </a:t>
            </a:r>
            <a:r>
              <a:rPr lang="ko-KR" altLang="en-US" sz="1600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영역의 문자로만 이루어진 문자열로 바꾸는 </a:t>
            </a:r>
            <a:r>
              <a:rPr lang="en-US" altLang="ko-KR" sz="1600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Encoding</a:t>
            </a:r>
            <a:r>
              <a:rPr lang="ko-KR" altLang="en-US" sz="1600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이다</a:t>
            </a:r>
            <a:r>
              <a:rPr lang="en-US" altLang="ko-KR" sz="1600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algn="l"/>
            <a:r>
              <a:rPr lang="en-US" altLang="ko-KR" sz="1600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Base64 Encoding</a:t>
            </a:r>
            <a:r>
              <a:rPr lang="ko-KR" altLang="en-US" sz="1600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을 </a:t>
            </a:r>
            <a:r>
              <a:rPr lang="ko-KR" altLang="en-US" sz="1600" i="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하게되면</a:t>
            </a:r>
            <a:r>
              <a:rPr lang="ko-KR" altLang="en-US" sz="1600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전송해야 될 데이터의 양도 약 </a:t>
            </a:r>
            <a:r>
              <a:rPr lang="en-US" altLang="ko-KR" sz="1600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33% </a:t>
            </a:r>
            <a:r>
              <a:rPr lang="ko-KR" altLang="en-US" sz="1600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정도 늘어난다</a:t>
            </a:r>
            <a:r>
              <a:rPr lang="en-US" altLang="ko-KR" sz="1600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 </a:t>
            </a:r>
            <a:r>
              <a:rPr lang="ko-KR" altLang="en-US" sz="1600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그럼에도 </a:t>
            </a:r>
            <a:r>
              <a:rPr lang="en-US" altLang="ko-KR" sz="1600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Base64</a:t>
            </a:r>
            <a:r>
              <a:rPr lang="ko-KR" altLang="en-US" sz="1600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를 이용한 이유는 </a:t>
            </a:r>
            <a:r>
              <a:rPr lang="en-US" altLang="ko-KR" sz="1600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ASCII</a:t>
            </a:r>
            <a:r>
              <a:rPr lang="ko-KR" altLang="en-US" sz="1600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는 </a:t>
            </a:r>
            <a:r>
              <a:rPr lang="en-US" altLang="ko-KR" sz="1600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7bits Encoding</a:t>
            </a:r>
            <a:r>
              <a:rPr lang="ko-KR" altLang="en-US" sz="1600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인데 나머지 </a:t>
            </a:r>
            <a:r>
              <a:rPr lang="en-US" altLang="ko-KR" sz="1600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1bit</a:t>
            </a:r>
            <a:r>
              <a:rPr lang="ko-KR" altLang="en-US" sz="1600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를 처리하는 방식이 시스템 별로 상이하고</a:t>
            </a:r>
            <a:r>
              <a:rPr lang="en-US" altLang="ko-KR" sz="1600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일부 제어문자의 경우 시스템 별로 다른 </a:t>
            </a:r>
            <a:r>
              <a:rPr lang="ko-KR" altLang="en-US" sz="1600" i="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코드값을</a:t>
            </a:r>
            <a:r>
              <a:rPr lang="ko-KR" altLang="en-US" sz="1600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갖기 때문이다</a:t>
            </a:r>
            <a:r>
              <a:rPr lang="en-US" altLang="ko-KR" sz="1600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r>
              <a:rPr lang="ko-KR" altLang="en-US" sz="1600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그래서 </a:t>
            </a:r>
            <a:r>
              <a:rPr lang="en-US" altLang="ko-KR" sz="1600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Base64</a:t>
            </a:r>
            <a:r>
              <a:rPr lang="ko-KR" altLang="en-US" sz="1600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는 </a:t>
            </a:r>
            <a:r>
              <a:rPr lang="en-US" altLang="ko-KR" sz="1600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HTML </a:t>
            </a:r>
            <a:r>
              <a:rPr lang="ko-KR" altLang="en-US" sz="1600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또는 </a:t>
            </a:r>
            <a:r>
              <a:rPr lang="en-US" altLang="ko-KR" sz="1600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Email</a:t>
            </a:r>
            <a:r>
              <a:rPr lang="ko-KR" altLang="en-US" sz="1600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과 같이 문자를 위한 </a:t>
            </a:r>
            <a:r>
              <a:rPr lang="en-US" altLang="ko-KR" sz="1600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Media</a:t>
            </a:r>
            <a:r>
              <a:rPr lang="ko-KR" altLang="en-US" sz="1600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에 </a:t>
            </a:r>
            <a:r>
              <a:rPr lang="en-US" altLang="ko-KR" sz="1600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Binary Data</a:t>
            </a:r>
            <a:r>
              <a:rPr lang="ko-KR" altLang="en-US" sz="1600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를 포함해야 될 필요가 있을 때</a:t>
            </a:r>
            <a:r>
              <a:rPr lang="en-US" altLang="ko-KR" sz="1600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포함된 </a:t>
            </a:r>
            <a:r>
              <a:rPr lang="en-US" altLang="ko-KR" sz="1600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Binary Data</a:t>
            </a:r>
            <a:r>
              <a:rPr lang="ko-KR" altLang="en-US" sz="1600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가 시스템 독립적으로 동일하게 전송 또는 </a:t>
            </a:r>
            <a:r>
              <a:rPr lang="ko-KR" altLang="en-US" sz="1600" i="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저장되는걸</a:t>
            </a:r>
            <a:r>
              <a:rPr lang="ko-KR" altLang="en-US" sz="1600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보장하기 위해 사용한다</a:t>
            </a:r>
            <a:r>
              <a:rPr lang="en-US" altLang="ko-KR" sz="1600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algn="l"/>
            <a:endParaRPr lang="en-US" altLang="ko-KR" sz="1600" i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54BBD44-1579-439A-897A-DCB3AFB145AD}"/>
              </a:ext>
            </a:extLst>
          </p:cNvPr>
          <p:cNvSpPr/>
          <p:nvPr/>
        </p:nvSpPr>
        <p:spPr>
          <a:xfrm>
            <a:off x="250689" y="1271208"/>
            <a:ext cx="8740117" cy="277468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1330A9E-AC45-4010-A289-72131CF73EAB}"/>
              </a:ext>
            </a:extLst>
          </p:cNvPr>
          <p:cNvSpPr/>
          <p:nvPr/>
        </p:nvSpPr>
        <p:spPr>
          <a:xfrm>
            <a:off x="250689" y="4157648"/>
            <a:ext cx="8728070" cy="215167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80157BC-F097-4AF2-B56A-E36B33CFC263}"/>
              </a:ext>
            </a:extLst>
          </p:cNvPr>
          <p:cNvSpPr/>
          <p:nvPr/>
        </p:nvSpPr>
        <p:spPr>
          <a:xfrm>
            <a:off x="1187624" y="6333440"/>
            <a:ext cx="7272808" cy="4766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15C0D7C-95A3-4BFC-A4AC-2B97BDF5C1CE}"/>
              </a:ext>
            </a:extLst>
          </p:cNvPr>
          <p:cNvSpPr txBox="1"/>
          <p:nvPr/>
        </p:nvSpPr>
        <p:spPr>
          <a:xfrm>
            <a:off x="2153333" y="4837647"/>
            <a:ext cx="131728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/>
              <a:t>Base64 Encoding</a:t>
            </a:r>
            <a:endParaRPr lang="ko-KR" altLang="en-US" sz="1050" b="1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422A0CB-7EB2-41CF-9F42-E58A4D3A0676}"/>
              </a:ext>
            </a:extLst>
          </p:cNvPr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F50F630C-3377-4546-8D64-A6AA070DF209}"/>
              </a:ext>
            </a:extLst>
          </p:cNvPr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CE9F9B3A-1870-418F-BAC0-5BB27E79ECE6}"/>
              </a:ext>
            </a:extLst>
          </p:cNvPr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5" name="제목 12">
            <a:extLst>
              <a:ext uri="{FF2B5EF4-FFF2-40B4-BE49-F238E27FC236}">
                <a16:creationId xmlns:a16="http://schemas.microsoft.com/office/drawing/2014/main" id="{74B4CCFB-6E10-4063-9287-034275D9A774}"/>
              </a:ext>
            </a:extLst>
          </p:cNvPr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알고리즘 상세 설명서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6" name="Picture 6">
            <a:extLst>
              <a:ext uri="{FF2B5EF4-FFF2-40B4-BE49-F238E27FC236}">
                <a16:creationId xmlns:a16="http://schemas.microsoft.com/office/drawing/2014/main" id="{0E717677-0560-42B1-BE6E-BAEDDEED78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Picture 2">
            <a:extLst>
              <a:ext uri="{FF2B5EF4-FFF2-40B4-BE49-F238E27FC236}">
                <a16:creationId xmlns:a16="http://schemas.microsoft.com/office/drawing/2014/main" id="{BB1EDBAB-D186-4FDA-94B6-94A60C171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" name="막힌 원호 27">
            <a:extLst>
              <a:ext uri="{FF2B5EF4-FFF2-40B4-BE49-F238E27FC236}">
                <a16:creationId xmlns:a16="http://schemas.microsoft.com/office/drawing/2014/main" id="{0928D48D-6581-4DEC-A345-AEDAF234FFA9}"/>
              </a:ext>
            </a:extLst>
          </p:cNvPr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9025F950-DA85-4327-B577-FB18942A3D0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0351" b="29895"/>
          <a:stretch/>
        </p:blipFill>
        <p:spPr>
          <a:xfrm>
            <a:off x="3458523" y="4353088"/>
            <a:ext cx="2235602" cy="156458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2AE42991-557B-4703-8555-39CDC15241B0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2197338" y="5130227"/>
            <a:ext cx="1261185" cy="515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769D5968-CA3B-49C2-AEF5-A12E2D10BA38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5694125" y="5127575"/>
            <a:ext cx="1275106" cy="780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3924F23E-D9E5-4DC4-978F-D8A2FA8E76EF}"/>
              </a:ext>
            </a:extLst>
          </p:cNvPr>
          <p:cNvSpPr txBox="1"/>
          <p:nvPr/>
        </p:nvSpPr>
        <p:spPr>
          <a:xfrm>
            <a:off x="5686573" y="4843660"/>
            <a:ext cx="131728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/>
              <a:t>Base64 Decoding</a:t>
            </a:r>
            <a:endParaRPr lang="ko-KR" altLang="en-US" sz="1050" b="1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24B8E75-0EA0-4BB2-BF12-2FEB10D8884C}"/>
              </a:ext>
            </a:extLst>
          </p:cNvPr>
          <p:cNvSpPr txBox="1"/>
          <p:nvPr/>
        </p:nvSpPr>
        <p:spPr>
          <a:xfrm>
            <a:off x="988061" y="5969730"/>
            <a:ext cx="6676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/>
              <a:t>image</a:t>
            </a:r>
            <a:endParaRPr lang="ko-KR" altLang="en-US" sz="1200" b="1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09000C8-B8F1-4959-8AD9-3FCD976AAAB0}"/>
              </a:ext>
            </a:extLst>
          </p:cNvPr>
          <p:cNvSpPr txBox="1"/>
          <p:nvPr/>
        </p:nvSpPr>
        <p:spPr>
          <a:xfrm>
            <a:off x="7611329" y="5953692"/>
            <a:ext cx="6676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/>
              <a:t>image</a:t>
            </a:r>
            <a:endParaRPr lang="ko-KR" altLang="en-US" sz="1200" b="1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9A6C6DA-9E9F-433F-B3BE-9C3113D61C57}"/>
              </a:ext>
            </a:extLst>
          </p:cNvPr>
          <p:cNvSpPr txBox="1"/>
          <p:nvPr/>
        </p:nvSpPr>
        <p:spPr>
          <a:xfrm>
            <a:off x="3459390" y="5950927"/>
            <a:ext cx="23387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/>
              <a:t>send Base64 String to server </a:t>
            </a:r>
            <a:endParaRPr lang="ko-KR" altLang="en-US" sz="1200" b="1" dirty="0"/>
          </a:p>
        </p:txBody>
      </p:sp>
      <p:pic>
        <p:nvPicPr>
          <p:cNvPr id="3" name="그림 2" descr="사람, 실내, 벽이(가) 표시된 사진&#10;&#10;자동 생성된 설명">
            <a:extLst>
              <a:ext uri="{FF2B5EF4-FFF2-40B4-BE49-F238E27FC236}">
                <a16:creationId xmlns:a16="http://schemas.microsoft.com/office/drawing/2014/main" id="{EBCC760D-2677-4404-8012-CF1D5D6AE7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783" y="4285822"/>
            <a:ext cx="1724243" cy="1647325"/>
          </a:xfrm>
          <a:prstGeom prst="rect">
            <a:avLst/>
          </a:prstGeom>
        </p:spPr>
      </p:pic>
      <p:pic>
        <p:nvPicPr>
          <p:cNvPr id="29" name="그림 28" descr="사람, 실내, 벽이(가) 표시된 사진&#10;&#10;자동 생성된 설명">
            <a:extLst>
              <a:ext uri="{FF2B5EF4-FFF2-40B4-BE49-F238E27FC236}">
                <a16:creationId xmlns:a16="http://schemas.microsoft.com/office/drawing/2014/main" id="{319213BC-EA94-4148-B465-D88B2AEA41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99394" y="4299798"/>
            <a:ext cx="1724243" cy="164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4656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바닥글 개체 틀 1">
            <a:extLst>
              <a:ext uri="{FF2B5EF4-FFF2-40B4-BE49-F238E27FC236}">
                <a16:creationId xmlns:a16="http://schemas.microsoft.com/office/drawing/2014/main" id="{5E7F1EAA-642C-4CBB-8F30-6D4AFEAD86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63696" y="6480845"/>
            <a:ext cx="4114800" cy="365125"/>
          </a:xfrm>
        </p:spPr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6BA67D0-814C-497C-A9AE-A8F59786F330}"/>
              </a:ext>
            </a:extLst>
          </p:cNvPr>
          <p:cNvSpPr/>
          <p:nvPr/>
        </p:nvSpPr>
        <p:spPr>
          <a:xfrm>
            <a:off x="107504" y="1196753"/>
            <a:ext cx="8958256" cy="295476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b="1">
                <a:solidFill>
                  <a:schemeClr val="tx1"/>
                </a:solidFill>
              </a:rPr>
              <a:t>ㅍ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A8392E1E-CCC2-4134-A885-CF7A27E1C465}"/>
              </a:ext>
            </a:extLst>
          </p:cNvPr>
          <p:cNvSpPr/>
          <p:nvPr/>
        </p:nvSpPr>
        <p:spPr>
          <a:xfrm>
            <a:off x="146088" y="1488659"/>
            <a:ext cx="681824" cy="385755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 w="127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</a:rPr>
              <a:t>New frame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C1570450-465D-4343-BB7E-8ABCE3AF1EAC}"/>
              </a:ext>
            </a:extLst>
          </p:cNvPr>
          <p:cNvSpPr/>
          <p:nvPr/>
        </p:nvSpPr>
        <p:spPr>
          <a:xfrm>
            <a:off x="8263973" y="1483398"/>
            <a:ext cx="733939" cy="385755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 w="127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</a:rPr>
              <a:t>Next frame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8472393-A7EA-4BDB-B942-5301A080A350}"/>
              </a:ext>
            </a:extLst>
          </p:cNvPr>
          <p:cNvSpPr/>
          <p:nvPr/>
        </p:nvSpPr>
        <p:spPr>
          <a:xfrm>
            <a:off x="972137" y="1464548"/>
            <a:ext cx="871178" cy="433975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>
                <a:solidFill>
                  <a:schemeClr val="tx1"/>
                </a:solidFill>
              </a:rPr>
              <a:t>① 얼굴탐지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D2DA433-9B02-4E56-A6B5-089CE2417063}"/>
              </a:ext>
            </a:extLst>
          </p:cNvPr>
          <p:cNvSpPr/>
          <p:nvPr/>
        </p:nvSpPr>
        <p:spPr>
          <a:xfrm>
            <a:off x="4448696" y="1409233"/>
            <a:ext cx="1084013" cy="536374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>
                <a:solidFill>
                  <a:schemeClr val="tx1"/>
                </a:solidFill>
              </a:rPr>
              <a:t>②</a:t>
            </a:r>
            <a:r>
              <a:rPr lang="ko-KR" altLang="en-US" sz="1000" b="1">
                <a:solidFill>
                  <a:schemeClr val="tx1"/>
                </a:solidFill>
              </a:rPr>
              <a:t> </a:t>
            </a:r>
            <a:r>
              <a:rPr lang="en-US" altLang="ko-KR" sz="1000" b="1">
                <a:solidFill>
                  <a:schemeClr val="tx1"/>
                </a:solidFill>
              </a:rPr>
              <a:t>model1</a:t>
            </a:r>
            <a:r>
              <a:rPr lang="ko-KR" altLang="en-US" sz="1000" b="1">
                <a:solidFill>
                  <a:schemeClr val="tx1"/>
                </a:solidFill>
              </a:rPr>
              <a:t>에 얼굴 이미지 </a:t>
            </a:r>
            <a:endParaRPr lang="en-US" altLang="ko-KR" sz="1000" b="1">
              <a:solidFill>
                <a:schemeClr val="tx1"/>
              </a:solidFill>
            </a:endParaRPr>
          </a:p>
          <a:p>
            <a:pPr algn="ctr"/>
            <a:r>
              <a:rPr lang="ko-KR" altLang="en-US" sz="1000" b="1">
                <a:solidFill>
                  <a:schemeClr val="tx1"/>
                </a:solidFill>
              </a:rPr>
              <a:t>프레임 입력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84DA002-C2E7-45E4-BB18-B9F9D8C128DB}"/>
              </a:ext>
            </a:extLst>
          </p:cNvPr>
          <p:cNvSpPr/>
          <p:nvPr/>
        </p:nvSpPr>
        <p:spPr>
          <a:xfrm>
            <a:off x="5738299" y="1410601"/>
            <a:ext cx="1246055" cy="536375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>
                <a:solidFill>
                  <a:schemeClr val="tx1"/>
                </a:solidFill>
              </a:rPr>
              <a:t>③</a:t>
            </a:r>
            <a:r>
              <a:rPr lang="ko-KR" altLang="en-US" sz="1000" b="1">
                <a:solidFill>
                  <a:schemeClr val="tx1"/>
                </a:solidFill>
              </a:rPr>
              <a:t> </a:t>
            </a:r>
            <a:r>
              <a:rPr lang="en-US" altLang="ko-KR" sz="1000" b="1">
                <a:solidFill>
                  <a:schemeClr val="tx1"/>
                </a:solidFill>
              </a:rPr>
              <a:t>face landmark </a:t>
            </a:r>
            <a:r>
              <a:rPr lang="ko-KR" altLang="en-US" sz="1000" b="1">
                <a:solidFill>
                  <a:schemeClr val="tx1"/>
                </a:solidFill>
              </a:rPr>
              <a:t>와</a:t>
            </a:r>
            <a:r>
              <a:rPr lang="en-US" altLang="ko-KR" sz="1000" b="1">
                <a:solidFill>
                  <a:schemeClr val="tx1"/>
                </a:solidFill>
              </a:rPr>
              <a:t> </a:t>
            </a:r>
            <a:r>
              <a:rPr lang="ko-KR" altLang="en-US" sz="1000" b="1">
                <a:solidFill>
                  <a:schemeClr val="tx1"/>
                </a:solidFill>
              </a:rPr>
              <a:t>눈이미지 프레임 포인트 얻기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88F925E-2F14-4FD9-BB27-F255C2066C71}"/>
              </a:ext>
            </a:extLst>
          </p:cNvPr>
          <p:cNvSpPr/>
          <p:nvPr/>
        </p:nvSpPr>
        <p:spPr>
          <a:xfrm>
            <a:off x="7169134" y="1403864"/>
            <a:ext cx="944303" cy="544824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>
                <a:solidFill>
                  <a:schemeClr val="tx1"/>
                </a:solidFill>
              </a:rPr>
              <a:t>④ model2</a:t>
            </a:r>
            <a:r>
              <a:rPr lang="ko-KR" altLang="en-US" sz="1000" b="1">
                <a:solidFill>
                  <a:schemeClr val="tx1"/>
                </a:solidFill>
              </a:rPr>
              <a:t>에 눈 이미지 </a:t>
            </a:r>
            <a:endParaRPr lang="en-US" altLang="ko-KR" sz="1000" b="1">
              <a:solidFill>
                <a:schemeClr val="tx1"/>
              </a:solidFill>
            </a:endParaRPr>
          </a:p>
          <a:p>
            <a:pPr algn="ctr"/>
            <a:r>
              <a:rPr lang="ko-KR" altLang="en-US" sz="1000" b="1">
                <a:solidFill>
                  <a:schemeClr val="tx1"/>
                </a:solidFill>
              </a:rPr>
              <a:t>프레임 입력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19" name="순서도: 판단 18">
            <a:extLst>
              <a:ext uri="{FF2B5EF4-FFF2-40B4-BE49-F238E27FC236}">
                <a16:creationId xmlns:a16="http://schemas.microsoft.com/office/drawing/2014/main" id="{E768E1BB-F0C6-4838-AC2D-D69319EEDA35}"/>
              </a:ext>
            </a:extLst>
          </p:cNvPr>
          <p:cNvSpPr/>
          <p:nvPr/>
        </p:nvSpPr>
        <p:spPr>
          <a:xfrm>
            <a:off x="2083509" y="1226587"/>
            <a:ext cx="2058918" cy="924433"/>
          </a:xfrm>
          <a:prstGeom prst="flowChartDecision">
            <a:avLst/>
          </a:prstGeom>
          <a:solidFill>
            <a:schemeClr val="accent3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>
                <a:solidFill>
                  <a:schemeClr val="tx1"/>
                </a:solidFill>
              </a:rPr>
              <a:t>dlib face detection </a:t>
            </a:r>
          </a:p>
          <a:p>
            <a:pPr algn="ctr"/>
            <a:r>
              <a:rPr lang="ko-KR" altLang="en-US" sz="1000" b="1">
                <a:solidFill>
                  <a:schemeClr val="tx1"/>
                </a:solidFill>
              </a:rPr>
              <a:t>사용해 얼굴이 탐지된다면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20" name="순서도: 판단 19">
            <a:extLst>
              <a:ext uri="{FF2B5EF4-FFF2-40B4-BE49-F238E27FC236}">
                <a16:creationId xmlns:a16="http://schemas.microsoft.com/office/drawing/2014/main" id="{E2673BA7-628E-48A0-A5AB-30C72DB92872}"/>
              </a:ext>
            </a:extLst>
          </p:cNvPr>
          <p:cNvSpPr/>
          <p:nvPr/>
        </p:nvSpPr>
        <p:spPr>
          <a:xfrm>
            <a:off x="5638175" y="2678861"/>
            <a:ext cx="2432747" cy="734069"/>
          </a:xfrm>
          <a:prstGeom prst="flowChartDecision">
            <a:avLst/>
          </a:prstGeom>
          <a:solidFill>
            <a:schemeClr val="accent3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>
                <a:solidFill>
                  <a:schemeClr val="tx1"/>
                </a:solidFill>
                <a:latin typeface="-apple-system"/>
              </a:rPr>
              <a:t>만약 양쪽 눈 모델출력값이 </a:t>
            </a:r>
            <a:r>
              <a:rPr lang="en-US" altLang="ko-KR" sz="1000" b="1">
                <a:solidFill>
                  <a:schemeClr val="tx1"/>
                </a:solidFill>
                <a:latin typeface="-apple-system"/>
              </a:rPr>
              <a:t>0.1</a:t>
            </a:r>
            <a:r>
              <a:rPr lang="ko-KR" altLang="en-US" sz="1000" b="1">
                <a:solidFill>
                  <a:schemeClr val="tx1"/>
                </a:solidFill>
                <a:latin typeface="-apple-system"/>
              </a:rPr>
              <a:t>로 이것이 </a:t>
            </a:r>
            <a:r>
              <a:rPr lang="en-US" altLang="ko-KR" sz="1000" b="1">
                <a:solidFill>
                  <a:schemeClr val="tx1"/>
                </a:solidFill>
                <a:latin typeface="-apple-system"/>
              </a:rPr>
              <a:t>2</a:t>
            </a:r>
            <a:r>
              <a:rPr lang="ko-KR" altLang="en-US" sz="1000" b="1">
                <a:solidFill>
                  <a:schemeClr val="tx1"/>
                </a:solidFill>
                <a:latin typeface="-apple-system"/>
              </a:rPr>
              <a:t>초 이상 지속된다면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21" name="순서도: 판단 20">
            <a:extLst>
              <a:ext uri="{FF2B5EF4-FFF2-40B4-BE49-F238E27FC236}">
                <a16:creationId xmlns:a16="http://schemas.microsoft.com/office/drawing/2014/main" id="{A1DDEEE6-30FC-4A08-8B1E-44434EBBA31C}"/>
              </a:ext>
            </a:extLst>
          </p:cNvPr>
          <p:cNvSpPr/>
          <p:nvPr/>
        </p:nvSpPr>
        <p:spPr>
          <a:xfrm>
            <a:off x="3628065" y="2270672"/>
            <a:ext cx="2725271" cy="692717"/>
          </a:xfrm>
          <a:prstGeom prst="flowChartDecision">
            <a:avLst/>
          </a:prstGeom>
          <a:solidFill>
            <a:schemeClr val="accent3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>
                <a:solidFill>
                  <a:schemeClr val="tx1"/>
                </a:solidFill>
                <a:latin typeface="-apple-system"/>
              </a:rPr>
              <a:t>만약 모델 출력값이 졸음감지 임계값으로 </a:t>
            </a:r>
            <a:r>
              <a:rPr lang="en-US" altLang="ko-KR" sz="1000" b="1">
                <a:solidFill>
                  <a:schemeClr val="tx1"/>
                </a:solidFill>
                <a:latin typeface="-apple-system"/>
              </a:rPr>
              <a:t>5</a:t>
            </a:r>
            <a:r>
              <a:rPr lang="ko-KR" altLang="en-US" sz="1000" b="1">
                <a:solidFill>
                  <a:schemeClr val="tx1"/>
                </a:solidFill>
                <a:latin typeface="-apple-system"/>
              </a:rPr>
              <a:t>초이상 지속된다면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4E9272AC-C425-4215-9501-72692C9C0E68}"/>
              </a:ext>
            </a:extLst>
          </p:cNvPr>
          <p:cNvCxnSpPr>
            <a:cxnSpLocks/>
            <a:stCxn id="13" idx="3"/>
            <a:endCxn id="15" idx="1"/>
          </p:cNvCxnSpPr>
          <p:nvPr/>
        </p:nvCxnSpPr>
        <p:spPr>
          <a:xfrm flipV="1">
            <a:off x="827912" y="1681536"/>
            <a:ext cx="144225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8E3E5AC3-C323-46B8-9EBC-A209BE95ACEC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1843757" y="1681535"/>
            <a:ext cx="239752" cy="726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3C27AE17-7E61-4D18-AD20-C37E143D0E74}"/>
              </a:ext>
            </a:extLst>
          </p:cNvPr>
          <p:cNvCxnSpPr>
            <a:cxnSpLocks/>
          </p:cNvCxnSpPr>
          <p:nvPr/>
        </p:nvCxnSpPr>
        <p:spPr>
          <a:xfrm>
            <a:off x="4142427" y="1681534"/>
            <a:ext cx="291428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551DF661-DBD1-4BE3-AE19-5CF009315353}"/>
              </a:ext>
            </a:extLst>
          </p:cNvPr>
          <p:cNvCxnSpPr>
            <a:cxnSpLocks/>
            <a:stCxn id="16" idx="2"/>
            <a:endCxn id="21" idx="0"/>
          </p:cNvCxnSpPr>
          <p:nvPr/>
        </p:nvCxnSpPr>
        <p:spPr>
          <a:xfrm flipH="1">
            <a:off x="4990701" y="1945607"/>
            <a:ext cx="2" cy="32506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46211129-E818-40B8-87E6-F3DC24D33DAB}"/>
              </a:ext>
            </a:extLst>
          </p:cNvPr>
          <p:cNvCxnSpPr>
            <a:cxnSpLocks/>
            <a:stCxn id="17" idx="3"/>
            <a:endCxn id="18" idx="1"/>
          </p:cNvCxnSpPr>
          <p:nvPr/>
        </p:nvCxnSpPr>
        <p:spPr>
          <a:xfrm flipV="1">
            <a:off x="6984354" y="1676276"/>
            <a:ext cx="184780" cy="251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38B5E6F9-391F-43C1-BCC7-B015A52D4B35}"/>
              </a:ext>
            </a:extLst>
          </p:cNvPr>
          <p:cNvCxnSpPr>
            <a:cxnSpLocks/>
            <a:stCxn id="18" idx="3"/>
            <a:endCxn id="14" idx="1"/>
          </p:cNvCxnSpPr>
          <p:nvPr/>
        </p:nvCxnSpPr>
        <p:spPr>
          <a:xfrm>
            <a:off x="8113437" y="1676276"/>
            <a:ext cx="15053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B1909BAF-B513-4C6B-AFE8-CAC2EB3E02CC}"/>
              </a:ext>
            </a:extLst>
          </p:cNvPr>
          <p:cNvSpPr txBox="1"/>
          <p:nvPr/>
        </p:nvSpPr>
        <p:spPr>
          <a:xfrm>
            <a:off x="3951451" y="1397614"/>
            <a:ext cx="4824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/>
              <a:t>True</a:t>
            </a:r>
            <a:endParaRPr lang="ko-KR" altLang="en-US" sz="10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EBCB1AB-720C-46FC-A3D0-6B5C4130FC40}"/>
              </a:ext>
            </a:extLst>
          </p:cNvPr>
          <p:cNvSpPr txBox="1"/>
          <p:nvPr/>
        </p:nvSpPr>
        <p:spPr>
          <a:xfrm>
            <a:off x="3107002" y="2147726"/>
            <a:ext cx="5561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/>
              <a:t>False</a:t>
            </a:r>
            <a:endParaRPr lang="ko-KR" altLang="en-US" sz="1000" b="1" dirty="0"/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53A756E3-6B01-4BF3-ACCF-5EFAA6AE5AA8}"/>
              </a:ext>
            </a:extLst>
          </p:cNvPr>
          <p:cNvCxnSpPr>
            <a:cxnSpLocks/>
            <a:stCxn id="16" idx="3"/>
            <a:endCxn id="17" idx="1"/>
          </p:cNvCxnSpPr>
          <p:nvPr/>
        </p:nvCxnSpPr>
        <p:spPr>
          <a:xfrm>
            <a:off x="5532709" y="1677420"/>
            <a:ext cx="205590" cy="136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87964FB2-123D-46F5-9C97-65092AB593B1}"/>
              </a:ext>
            </a:extLst>
          </p:cNvPr>
          <p:cNvCxnSpPr>
            <a:cxnSpLocks/>
            <a:stCxn id="19" idx="2"/>
            <a:endCxn id="13" idx="2"/>
          </p:cNvCxnSpPr>
          <p:nvPr/>
        </p:nvCxnSpPr>
        <p:spPr>
          <a:xfrm rot="5400000" flipH="1">
            <a:off x="1661681" y="699733"/>
            <a:ext cx="276606" cy="2625968"/>
          </a:xfrm>
          <a:prstGeom prst="bentConnector3">
            <a:avLst>
              <a:gd name="adj1" fmla="val -82645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2D5D83FB-9A49-43DE-A805-F4DF8F727EEC}"/>
              </a:ext>
            </a:extLst>
          </p:cNvPr>
          <p:cNvCxnSpPr>
            <a:cxnSpLocks/>
            <a:stCxn id="21" idx="2"/>
            <a:endCxn id="36" idx="0"/>
          </p:cNvCxnSpPr>
          <p:nvPr/>
        </p:nvCxnSpPr>
        <p:spPr>
          <a:xfrm flipH="1">
            <a:off x="4990700" y="2963389"/>
            <a:ext cx="1" cy="39476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A3F3AF69-3348-4BAC-9980-B6A76ACD6AB9}"/>
              </a:ext>
            </a:extLst>
          </p:cNvPr>
          <p:cNvCxnSpPr>
            <a:cxnSpLocks/>
            <a:stCxn id="20" idx="2"/>
            <a:endCxn id="37" idx="0"/>
          </p:cNvCxnSpPr>
          <p:nvPr/>
        </p:nvCxnSpPr>
        <p:spPr>
          <a:xfrm>
            <a:off x="6854549" y="3412930"/>
            <a:ext cx="12668" cy="33931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A5D77E19-AFEC-41EE-BFD2-ABDC0DF5214C}"/>
              </a:ext>
            </a:extLst>
          </p:cNvPr>
          <p:cNvSpPr txBox="1"/>
          <p:nvPr/>
        </p:nvSpPr>
        <p:spPr>
          <a:xfrm>
            <a:off x="5022449" y="3004336"/>
            <a:ext cx="5040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/>
              <a:t>True</a:t>
            </a:r>
            <a:endParaRPr lang="ko-KR" altLang="en-US" sz="1000" b="1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4573C05-C9B8-4581-B7B8-AC6075D651D0}"/>
              </a:ext>
            </a:extLst>
          </p:cNvPr>
          <p:cNvSpPr txBox="1"/>
          <p:nvPr/>
        </p:nvSpPr>
        <p:spPr>
          <a:xfrm>
            <a:off x="6854548" y="3371558"/>
            <a:ext cx="5040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/>
              <a:t>True</a:t>
            </a:r>
            <a:endParaRPr lang="ko-KR" altLang="en-US" sz="1000" b="1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6E8CA82D-99C6-4C4B-A0A1-105F8FA766EF}"/>
              </a:ext>
            </a:extLst>
          </p:cNvPr>
          <p:cNvSpPr/>
          <p:nvPr/>
        </p:nvSpPr>
        <p:spPr>
          <a:xfrm>
            <a:off x="4355151" y="3358153"/>
            <a:ext cx="1271098" cy="325317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>
                <a:solidFill>
                  <a:schemeClr val="tx1"/>
                </a:solidFill>
                <a:latin typeface="-apple-system"/>
              </a:rPr>
              <a:t>음성 알림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652A9D88-B55D-458B-A846-3DF235D2833C}"/>
              </a:ext>
            </a:extLst>
          </p:cNvPr>
          <p:cNvSpPr/>
          <p:nvPr/>
        </p:nvSpPr>
        <p:spPr>
          <a:xfrm>
            <a:off x="6231668" y="3752240"/>
            <a:ext cx="1271098" cy="321693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>
                <a:solidFill>
                  <a:schemeClr val="tx1"/>
                </a:solidFill>
                <a:latin typeface="-apple-system"/>
              </a:rPr>
              <a:t>음성 알림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38" name="순서도: 판단 37">
            <a:extLst>
              <a:ext uri="{FF2B5EF4-FFF2-40B4-BE49-F238E27FC236}">
                <a16:creationId xmlns:a16="http://schemas.microsoft.com/office/drawing/2014/main" id="{F2D31CF0-A81E-4022-8ED3-48F1650DABE2}"/>
              </a:ext>
            </a:extLst>
          </p:cNvPr>
          <p:cNvSpPr/>
          <p:nvPr/>
        </p:nvSpPr>
        <p:spPr>
          <a:xfrm>
            <a:off x="6978140" y="2313214"/>
            <a:ext cx="2049551" cy="578027"/>
          </a:xfrm>
          <a:prstGeom prst="flowChartDecision">
            <a:avLst/>
          </a:prstGeom>
          <a:solidFill>
            <a:schemeClr val="accent3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>
                <a:solidFill>
                  <a:schemeClr val="tx1"/>
                </a:solidFill>
                <a:latin typeface="-apple-system"/>
              </a:rPr>
              <a:t>만약 눈 깜빡임이 </a:t>
            </a:r>
            <a:r>
              <a:rPr lang="en-US" altLang="ko-KR" sz="1000" b="1">
                <a:solidFill>
                  <a:schemeClr val="tx1"/>
                </a:solidFill>
                <a:latin typeface="-apple-system"/>
              </a:rPr>
              <a:t>1</a:t>
            </a:r>
            <a:r>
              <a:rPr lang="ko-KR" altLang="en-US" sz="1000" b="1">
                <a:solidFill>
                  <a:schemeClr val="tx1"/>
                </a:solidFill>
                <a:latin typeface="-apple-system"/>
              </a:rPr>
              <a:t>분에 </a:t>
            </a:r>
            <a:r>
              <a:rPr lang="en-US" altLang="ko-KR" sz="1000" b="1">
                <a:solidFill>
                  <a:schemeClr val="tx1"/>
                </a:solidFill>
                <a:latin typeface="-apple-system"/>
              </a:rPr>
              <a:t>15</a:t>
            </a:r>
            <a:r>
              <a:rPr lang="ko-KR" altLang="en-US" sz="1000" b="1">
                <a:solidFill>
                  <a:schemeClr val="tx1"/>
                </a:solidFill>
                <a:latin typeface="-apple-system"/>
              </a:rPr>
              <a:t>번 미만이라면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2E51C05C-F8FD-47CF-AE36-347773C658B7}"/>
              </a:ext>
            </a:extLst>
          </p:cNvPr>
          <p:cNvCxnSpPr>
            <a:cxnSpLocks/>
          </p:cNvCxnSpPr>
          <p:nvPr/>
        </p:nvCxnSpPr>
        <p:spPr>
          <a:xfrm>
            <a:off x="8093497" y="2852122"/>
            <a:ext cx="9294" cy="45457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02567345-4DAA-485C-B60C-0C12261521EA}"/>
              </a:ext>
            </a:extLst>
          </p:cNvPr>
          <p:cNvSpPr txBox="1"/>
          <p:nvPr/>
        </p:nvSpPr>
        <p:spPr>
          <a:xfrm>
            <a:off x="8126889" y="2926415"/>
            <a:ext cx="5040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/>
              <a:t>True</a:t>
            </a:r>
            <a:endParaRPr lang="ko-KR" altLang="en-US" sz="1000" b="1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F6BAD5F4-83E8-4BE0-BFB9-12C64992ACE6}"/>
              </a:ext>
            </a:extLst>
          </p:cNvPr>
          <p:cNvSpPr/>
          <p:nvPr/>
        </p:nvSpPr>
        <p:spPr>
          <a:xfrm>
            <a:off x="7666250" y="3331602"/>
            <a:ext cx="1271098" cy="339311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>
                <a:solidFill>
                  <a:schemeClr val="tx1"/>
                </a:solidFill>
                <a:latin typeface="-apple-system"/>
              </a:rPr>
              <a:t>음성 알림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cxnSp>
        <p:nvCxnSpPr>
          <p:cNvPr id="42" name="연결선: 꺾임 41">
            <a:extLst>
              <a:ext uri="{FF2B5EF4-FFF2-40B4-BE49-F238E27FC236}">
                <a16:creationId xmlns:a16="http://schemas.microsoft.com/office/drawing/2014/main" id="{703A6D26-54A6-4112-B4E2-85D3529DC55A}"/>
              </a:ext>
            </a:extLst>
          </p:cNvPr>
          <p:cNvCxnSpPr>
            <a:cxnSpLocks/>
            <a:endCxn id="20" idx="0"/>
          </p:cNvCxnSpPr>
          <p:nvPr/>
        </p:nvCxnSpPr>
        <p:spPr>
          <a:xfrm rot="10800000" flipV="1">
            <a:off x="6854549" y="2132045"/>
            <a:ext cx="829118" cy="546816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연결선: 꺾임 42">
            <a:extLst>
              <a:ext uri="{FF2B5EF4-FFF2-40B4-BE49-F238E27FC236}">
                <a16:creationId xmlns:a16="http://schemas.microsoft.com/office/drawing/2014/main" id="{98709099-8A5A-4151-B2A3-A335C147CFFA}"/>
              </a:ext>
            </a:extLst>
          </p:cNvPr>
          <p:cNvCxnSpPr>
            <a:cxnSpLocks/>
          </p:cNvCxnSpPr>
          <p:nvPr/>
        </p:nvCxnSpPr>
        <p:spPr>
          <a:xfrm rot="16200000" flipH="1">
            <a:off x="7661540" y="1950136"/>
            <a:ext cx="364526" cy="361630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AA80D73C-D12C-46E8-984B-245253FE9FBB}"/>
              </a:ext>
            </a:extLst>
          </p:cNvPr>
          <p:cNvSpPr txBox="1"/>
          <p:nvPr/>
        </p:nvSpPr>
        <p:spPr>
          <a:xfrm>
            <a:off x="117834" y="4223836"/>
            <a:ext cx="885763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/>
              <a:t>알고리즘 시나리오</a:t>
            </a:r>
            <a:endParaRPr lang="en-US" altLang="ko-KR" sz="1200" b="1" dirty="0"/>
          </a:p>
          <a:p>
            <a:r>
              <a:rPr lang="en-US" altLang="ko-KR" sz="1200" dirty="0"/>
              <a:t>① </a:t>
            </a:r>
            <a:r>
              <a:rPr lang="ko-KR" altLang="en-US" sz="1200" dirty="0" err="1"/>
              <a:t>웹캠을</a:t>
            </a:r>
            <a:r>
              <a:rPr lang="ko-KR" altLang="en-US" sz="1200" dirty="0"/>
              <a:t> 통해 이미지 프레임을 가져온다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② </a:t>
            </a:r>
            <a:r>
              <a:rPr lang="en-US" altLang="ko-KR" sz="1200" dirty="0" err="1"/>
              <a:t>dlib</a:t>
            </a:r>
            <a:r>
              <a:rPr lang="en-US" altLang="ko-KR" sz="1200" dirty="0"/>
              <a:t> </a:t>
            </a:r>
            <a:r>
              <a:rPr lang="ko-KR" altLang="en-US" sz="1200" dirty="0"/>
              <a:t>모듈 </a:t>
            </a:r>
            <a:r>
              <a:rPr lang="en-US" altLang="ko-KR" sz="1200" dirty="0"/>
              <a:t>face detection</a:t>
            </a:r>
            <a:r>
              <a:rPr lang="ko-KR" altLang="en-US" sz="1200" dirty="0"/>
              <a:t>를 사용해 이미지 프레임에서 사람 얼굴을 찾는다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③ </a:t>
            </a:r>
            <a:r>
              <a:rPr lang="ko-KR" altLang="en-US" sz="1200" dirty="0"/>
              <a:t>얻은 이미지를 딥러닝 모델 </a:t>
            </a:r>
            <a:r>
              <a:rPr lang="en-US" altLang="ko-KR" sz="1200" dirty="0"/>
              <a:t>1</a:t>
            </a:r>
            <a:r>
              <a:rPr lang="ko-KR" altLang="en-US" sz="1200" dirty="0"/>
              <a:t>에 입력으로 넣어 얼굴 정면과 정수리가 보이는 얼굴을 구분한다</a:t>
            </a:r>
            <a:r>
              <a:rPr lang="en-US" altLang="ko-KR" sz="1200" dirty="0"/>
              <a:t>. </a:t>
            </a:r>
          </a:p>
          <a:p>
            <a:r>
              <a:rPr lang="en-US" altLang="ko-KR" sz="1200" dirty="0"/>
              <a:t>④ </a:t>
            </a:r>
            <a:r>
              <a:rPr lang="ko-KR" altLang="en-US" sz="1200" dirty="0"/>
              <a:t>만약 정수리가 보이는 상태가 </a:t>
            </a:r>
            <a:r>
              <a:rPr lang="en-US" altLang="ko-KR" sz="1200" dirty="0"/>
              <a:t>5</a:t>
            </a:r>
            <a:r>
              <a:rPr lang="ko-KR" altLang="en-US" sz="1200" dirty="0"/>
              <a:t>초 이상 지속되면 알림 음성을 재생한다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⑤ </a:t>
            </a:r>
            <a:r>
              <a:rPr lang="ko-KR" altLang="en-US" sz="1200" dirty="0"/>
              <a:t>프레임에서 얼굴이 발견되면 </a:t>
            </a:r>
            <a:r>
              <a:rPr lang="en-US" altLang="ko-KR" sz="1200" dirty="0" err="1"/>
              <a:t>dlib</a:t>
            </a:r>
            <a:r>
              <a:rPr lang="ko-KR" altLang="en-US" sz="1200" dirty="0"/>
              <a:t>모듈의 </a:t>
            </a:r>
            <a:r>
              <a:rPr lang="en-US" altLang="ko-KR" sz="1200" dirty="0"/>
              <a:t>face landmark</a:t>
            </a:r>
            <a:r>
              <a:rPr lang="ko-KR" altLang="en-US" sz="1200" dirty="0"/>
              <a:t>를 사용해 얼굴의 </a:t>
            </a:r>
            <a:r>
              <a:rPr lang="ko-KR" altLang="en-US" sz="1200" dirty="0">
                <a:solidFill>
                  <a:srgbClr val="000000"/>
                </a:solidFill>
                <a:latin typeface="se-nanumgothic"/>
              </a:rPr>
              <a:t>눈</a:t>
            </a:r>
            <a:r>
              <a:rPr lang="en-US" altLang="ko-KR" sz="1200" dirty="0">
                <a:solidFill>
                  <a:srgbClr val="000000"/>
                </a:solidFill>
                <a:latin typeface="se-nanumgothic"/>
              </a:rPr>
              <a:t>, </a:t>
            </a:r>
            <a:r>
              <a:rPr lang="ko-KR" altLang="en-US" sz="1200" dirty="0">
                <a:solidFill>
                  <a:srgbClr val="000000"/>
                </a:solidFill>
                <a:latin typeface="se-nanumgothic"/>
              </a:rPr>
              <a:t>코</a:t>
            </a:r>
            <a:r>
              <a:rPr lang="en-US" altLang="ko-KR" sz="1200" dirty="0">
                <a:solidFill>
                  <a:srgbClr val="000000"/>
                </a:solidFill>
                <a:latin typeface="se-nanumgothic"/>
              </a:rPr>
              <a:t>, </a:t>
            </a:r>
            <a:r>
              <a:rPr lang="ko-KR" altLang="en-US" sz="1200" dirty="0">
                <a:solidFill>
                  <a:srgbClr val="000000"/>
                </a:solidFill>
                <a:latin typeface="se-nanumgothic"/>
              </a:rPr>
              <a:t>입 등 </a:t>
            </a:r>
            <a:r>
              <a:rPr lang="en-US" altLang="ko-KR" sz="1200" dirty="0">
                <a:solidFill>
                  <a:srgbClr val="000000"/>
                </a:solidFill>
                <a:latin typeface="se-nanumgothic"/>
              </a:rPr>
              <a:t>68</a:t>
            </a:r>
            <a:r>
              <a:rPr lang="ko-KR" altLang="en-US" sz="1200" dirty="0">
                <a:solidFill>
                  <a:srgbClr val="000000"/>
                </a:solidFill>
                <a:latin typeface="se-nanumgothic"/>
              </a:rPr>
              <a:t>개의 포인트 지점을 좌표로 얻는다</a:t>
            </a:r>
            <a:r>
              <a:rPr lang="en-US" altLang="ko-KR" sz="1200" dirty="0">
                <a:solidFill>
                  <a:srgbClr val="000000"/>
                </a:solidFill>
                <a:latin typeface="se-nanumgothic"/>
              </a:rPr>
              <a:t>.</a:t>
            </a:r>
          </a:p>
          <a:p>
            <a:r>
              <a:rPr lang="en-US" altLang="ko-KR" sz="1200" dirty="0"/>
              <a:t>⑥ </a:t>
            </a:r>
            <a:r>
              <a:rPr lang="ko-KR" altLang="en-US" sz="1200" dirty="0"/>
              <a:t>랜드마크를 통해 얻은 왼쪽</a:t>
            </a:r>
            <a:r>
              <a:rPr lang="en-US" altLang="ko-KR" sz="1200" dirty="0"/>
              <a:t>, </a:t>
            </a:r>
            <a:r>
              <a:rPr lang="ko-KR" altLang="en-US" sz="1200" dirty="0"/>
              <a:t>오른쪽 눈 포인트 지점의 좌표를 통해 </a:t>
            </a:r>
            <a:r>
              <a:rPr lang="ko-KR" altLang="en-US" sz="1200" dirty="0" err="1"/>
              <a:t>전처리</a:t>
            </a:r>
            <a:r>
              <a:rPr lang="ko-KR" altLang="en-US" sz="1200" dirty="0"/>
              <a:t> 과정을 통해 눈 좌표와</a:t>
            </a:r>
            <a:r>
              <a:rPr lang="en-US" altLang="ko-KR" sz="1200" dirty="0"/>
              <a:t>, </a:t>
            </a:r>
            <a:r>
              <a:rPr lang="ko-KR" altLang="en-US" sz="1200" dirty="0"/>
              <a:t>눈 사진을 얻는다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⑦ </a:t>
            </a:r>
            <a:r>
              <a:rPr lang="ko-KR" altLang="en-US" sz="1200" dirty="0"/>
              <a:t>얻은 눈 사진을 딥러닝 모델에 넣는다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딥러닝 모델에서 </a:t>
            </a:r>
            <a:r>
              <a:rPr lang="en-US" altLang="ko-KR" sz="1200" dirty="0"/>
              <a:t>0~1 </a:t>
            </a:r>
            <a:r>
              <a:rPr lang="ko-KR" altLang="en-US" sz="1200" dirty="0"/>
              <a:t>사이의 값을 얻는데 </a:t>
            </a:r>
            <a:r>
              <a:rPr lang="en-US" altLang="ko-KR" sz="1200" dirty="0"/>
              <a:t>1</a:t>
            </a:r>
            <a:r>
              <a:rPr lang="ko-KR" altLang="en-US" sz="1200" dirty="0"/>
              <a:t>에 가까울 수록 눈이 떠진 상태를 의미한다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⑧ </a:t>
            </a:r>
            <a:r>
              <a:rPr lang="ko-KR" altLang="en-US" sz="1200" dirty="0"/>
              <a:t>만약 딥러닝 모델 값이 </a:t>
            </a:r>
            <a:r>
              <a:rPr lang="en-US" altLang="ko-KR" sz="1200" dirty="0"/>
              <a:t>0.1 </a:t>
            </a:r>
            <a:r>
              <a:rPr lang="ko-KR" altLang="en-US" sz="1200" dirty="0"/>
              <a:t>미만인 상태가 </a:t>
            </a:r>
            <a:r>
              <a:rPr lang="en-US" altLang="ko-KR" sz="1200" dirty="0"/>
              <a:t>3</a:t>
            </a:r>
            <a:r>
              <a:rPr lang="ko-KR" altLang="en-US" sz="1200" dirty="0"/>
              <a:t>초 이상 지속될 때 사용자가 졸음상태로 인식해 알림 음성을 재생한다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⑨ </a:t>
            </a:r>
            <a:r>
              <a:rPr lang="ko-KR" altLang="en-US" sz="1200" dirty="0"/>
              <a:t>딥러닝 모델을 통해 얻은 </a:t>
            </a:r>
            <a:r>
              <a:rPr lang="en-US" altLang="ko-KR" sz="1200" dirty="0"/>
              <a:t>0~1</a:t>
            </a:r>
            <a:r>
              <a:rPr lang="ko-KR" altLang="en-US" sz="1200" dirty="0"/>
              <a:t> 숫자를 통해 </a:t>
            </a:r>
            <a:r>
              <a:rPr lang="en-US" altLang="ko-KR" sz="1200" dirty="0"/>
              <a:t>0.1 </a:t>
            </a:r>
            <a:r>
              <a:rPr lang="ko-KR" altLang="en-US" sz="1200" dirty="0"/>
              <a:t>미만일 때와 그 이상일 때를 기준으로 눈 깜빡임을 측정한다</a:t>
            </a:r>
            <a:r>
              <a:rPr lang="en-US" altLang="ko-KR" sz="1200" dirty="0"/>
              <a:t>. </a:t>
            </a:r>
          </a:p>
          <a:p>
            <a:r>
              <a:rPr lang="en-US" altLang="ko-KR" sz="1200" dirty="0"/>
              <a:t>⑩ </a:t>
            </a:r>
            <a:r>
              <a:rPr lang="ko-KR" altLang="en-US" sz="1200" dirty="0" err="1"/>
              <a:t>눈깜빡임</a:t>
            </a:r>
            <a:r>
              <a:rPr lang="ko-KR" altLang="en-US" sz="1200" dirty="0"/>
              <a:t> 횟수를 </a:t>
            </a:r>
            <a:r>
              <a:rPr lang="en-US" altLang="ko-KR" sz="1200" dirty="0"/>
              <a:t>1</a:t>
            </a:r>
            <a:r>
              <a:rPr lang="ko-KR" altLang="en-US" sz="1200" dirty="0"/>
              <a:t>분 동안 카운트해 </a:t>
            </a:r>
            <a:r>
              <a:rPr lang="en-US" altLang="ko-KR" sz="1200" dirty="0"/>
              <a:t>15</a:t>
            </a:r>
            <a:r>
              <a:rPr lang="ko-KR" altLang="en-US" sz="1200" dirty="0"/>
              <a:t>회 미만일 경우 알림 음성을 재생한다</a:t>
            </a:r>
            <a:r>
              <a:rPr lang="en-US" altLang="ko-KR" sz="1200" dirty="0"/>
              <a:t>.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1433E0A2-D729-4CB6-872A-4E70DFF4A7E9}"/>
              </a:ext>
            </a:extLst>
          </p:cNvPr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56EFA379-C82D-4E8B-85A7-E321448494D5}"/>
              </a:ext>
            </a:extLst>
          </p:cNvPr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1B0DC1A1-56AE-4316-ACA2-D13843B38147}"/>
              </a:ext>
            </a:extLst>
          </p:cNvPr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9" name="제목 12">
            <a:extLst>
              <a:ext uri="{FF2B5EF4-FFF2-40B4-BE49-F238E27FC236}">
                <a16:creationId xmlns:a16="http://schemas.microsoft.com/office/drawing/2014/main" id="{472AD669-AB9D-4F0C-858F-3DE172C5401A}"/>
              </a:ext>
            </a:extLst>
          </p:cNvPr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알고리즘 명세서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50" name="Picture 6">
            <a:extLst>
              <a:ext uri="{FF2B5EF4-FFF2-40B4-BE49-F238E27FC236}">
                <a16:creationId xmlns:a16="http://schemas.microsoft.com/office/drawing/2014/main" id="{974E9BA7-A788-4FE8-8B57-762DD44E97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" name="Picture 2">
            <a:extLst>
              <a:ext uri="{FF2B5EF4-FFF2-40B4-BE49-F238E27FC236}">
                <a16:creationId xmlns:a16="http://schemas.microsoft.com/office/drawing/2014/main" id="{EB0838E1-AC07-4659-A209-F21256B60A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2" name="막힌 원호 51">
            <a:extLst>
              <a:ext uri="{FF2B5EF4-FFF2-40B4-BE49-F238E27FC236}">
                <a16:creationId xmlns:a16="http://schemas.microsoft.com/office/drawing/2014/main" id="{4E98EBE5-013A-4BC9-8850-56A95E3B6BE3}"/>
              </a:ext>
            </a:extLst>
          </p:cNvPr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90ABF431-89F8-4ED4-B526-9B170895E72E}"/>
              </a:ext>
            </a:extLst>
          </p:cNvPr>
          <p:cNvSpPr/>
          <p:nvPr/>
        </p:nvSpPr>
        <p:spPr>
          <a:xfrm>
            <a:off x="107504" y="4217318"/>
            <a:ext cx="8958256" cy="230832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739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311E927-369D-49C4-A701-0173809DE2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836" t="5427" r="8183" b="7753"/>
          <a:stretch/>
        </p:blipFill>
        <p:spPr>
          <a:xfrm>
            <a:off x="347348" y="4411734"/>
            <a:ext cx="1537015" cy="164530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16B22F9-D416-49A0-AF36-86C3BA4262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029" y="4433396"/>
            <a:ext cx="1697533" cy="164530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E5F92A1-2CDA-4FFF-8379-7134849CB828}"/>
              </a:ext>
            </a:extLst>
          </p:cNvPr>
          <p:cNvSpPr txBox="1"/>
          <p:nvPr/>
        </p:nvSpPr>
        <p:spPr>
          <a:xfrm>
            <a:off x="452789" y="1632865"/>
            <a:ext cx="839611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err="1"/>
              <a:t>dlib</a:t>
            </a:r>
            <a:r>
              <a:rPr lang="en-US" altLang="ko-KR" sz="1600" b="1" dirty="0"/>
              <a:t> </a:t>
            </a:r>
            <a:r>
              <a:rPr lang="ko-KR" altLang="en-US" sz="1600" b="1" dirty="0"/>
              <a:t>사람 얼굴 검출 알고리즘</a:t>
            </a:r>
            <a:endParaRPr lang="en-US" altLang="ko-KR" sz="1600" b="1" dirty="0"/>
          </a:p>
          <a:p>
            <a:r>
              <a:rPr lang="en-US" altLang="ko-KR" sz="1600" dirty="0" err="1"/>
              <a:t>dlib</a:t>
            </a:r>
            <a:r>
              <a:rPr lang="en-US" altLang="ko-KR" sz="1600" dirty="0"/>
              <a:t> </a:t>
            </a:r>
            <a:r>
              <a:rPr lang="ko-KR" altLang="en-US" sz="1600" dirty="0"/>
              <a:t>라이브러리는 </a:t>
            </a:r>
            <a:r>
              <a:rPr lang="en-US" altLang="ko-KR" sz="1600" dirty="0" err="1"/>
              <a:t>c++</a:t>
            </a:r>
            <a:r>
              <a:rPr lang="ko-KR" altLang="en-US" sz="1600" dirty="0"/>
              <a:t>로 작성된 </a:t>
            </a:r>
            <a:r>
              <a:rPr lang="ko-KR" altLang="en-US" sz="1600" dirty="0" err="1"/>
              <a:t>툴킷으로</a:t>
            </a:r>
            <a:r>
              <a:rPr lang="ko-KR" altLang="en-US" sz="1600" dirty="0"/>
              <a:t> </a:t>
            </a:r>
            <a:r>
              <a:rPr lang="en-US" altLang="ko-KR" sz="1600" dirty="0"/>
              <a:t>python </a:t>
            </a:r>
            <a:r>
              <a:rPr lang="ko-KR" altLang="en-US" sz="1600" dirty="0"/>
              <a:t>패키지로도 설치해 사용이 가능하다</a:t>
            </a:r>
            <a:r>
              <a:rPr lang="en-US" altLang="ko-KR" sz="1600" dirty="0"/>
              <a:t>. HOG(Histogram of Oriented Gradients) </a:t>
            </a:r>
            <a:r>
              <a:rPr lang="ko-KR" altLang="en-US" sz="1600" dirty="0"/>
              <a:t>특성을 사용한다</a:t>
            </a:r>
            <a:r>
              <a:rPr lang="en-US" altLang="ko-KR" sz="1600" dirty="0"/>
              <a:t>.</a:t>
            </a:r>
            <a:r>
              <a:rPr lang="ko-KR" altLang="en-US" sz="1600" dirty="0">
                <a:latin typeface="AppleSDGothicNeo"/>
              </a:rPr>
              <a:t> </a:t>
            </a:r>
            <a:r>
              <a:rPr lang="en-US" altLang="ko-KR" sz="1600" dirty="0" err="1">
                <a:latin typeface="AppleSDGothicNeo"/>
              </a:rPr>
              <a:t>dlib</a:t>
            </a:r>
            <a:r>
              <a:rPr lang="ko-KR" altLang="en-US" sz="1600" dirty="0">
                <a:latin typeface="AppleSDGothicNeo"/>
              </a:rPr>
              <a:t>의 얼굴 탐색은 기본적으로 </a:t>
            </a:r>
            <a:r>
              <a:rPr lang="en-US" altLang="ko-KR" sz="1600" dirty="0">
                <a:latin typeface="AppleSDGothicNeo"/>
              </a:rPr>
              <a:t>HOG </a:t>
            </a:r>
            <a:r>
              <a:rPr lang="ko-KR" altLang="en-US" sz="1600" dirty="0">
                <a:latin typeface="AppleSDGothicNeo"/>
              </a:rPr>
              <a:t>특성을 활용하므로 </a:t>
            </a:r>
            <a:r>
              <a:rPr lang="en-US" altLang="ko-KR" sz="1600" dirty="0" err="1">
                <a:latin typeface="AppleSDGothicNeo"/>
              </a:rPr>
              <a:t>dlib.get_frontal_face_detector</a:t>
            </a:r>
            <a:r>
              <a:rPr lang="en-US" altLang="ko-KR" sz="1600" dirty="0">
                <a:latin typeface="AppleSDGothicNeo"/>
              </a:rPr>
              <a:t>( )</a:t>
            </a:r>
            <a:r>
              <a:rPr lang="ko-KR" altLang="en-US" sz="1600" dirty="0">
                <a:latin typeface="AppleSDGothicNeo"/>
              </a:rPr>
              <a:t>를 사용하면 기본 얼굴 검출기를 쓸 수 있다</a:t>
            </a:r>
            <a:r>
              <a:rPr lang="en-US" altLang="ko-KR" sz="1600" dirty="0">
                <a:latin typeface="AppleSDGothicNeo"/>
              </a:rPr>
              <a:t>. </a:t>
            </a:r>
            <a:r>
              <a:rPr lang="ko-KR" altLang="en-US" sz="1600" dirty="0">
                <a:latin typeface="AppleSDGothicNeo"/>
              </a:rPr>
              <a:t>기본 얼굴탐색 객체는 사실 만들어진 이미지 피라미드</a:t>
            </a:r>
            <a:r>
              <a:rPr lang="en-US" altLang="ko-KR" sz="1600" dirty="0">
                <a:latin typeface="AppleSDGothicNeo"/>
              </a:rPr>
              <a:t>(image pyramid)</a:t>
            </a:r>
            <a:r>
              <a:rPr lang="ko-KR" altLang="en-US" sz="1600" dirty="0">
                <a:latin typeface="AppleSDGothicNeo"/>
              </a:rPr>
              <a:t>의 이미지들을 슬라이딩 윈도 방식</a:t>
            </a:r>
            <a:r>
              <a:rPr lang="en-US" altLang="ko-KR" sz="1600" dirty="0">
                <a:latin typeface="AppleSDGothicNeo"/>
              </a:rPr>
              <a:t>(sliding window) </a:t>
            </a:r>
            <a:r>
              <a:rPr lang="ko-KR" altLang="en-US" sz="1600" dirty="0">
                <a:latin typeface="AppleSDGothicNeo"/>
              </a:rPr>
              <a:t>방식으로 탐색할 때</a:t>
            </a:r>
            <a:r>
              <a:rPr lang="en-US" altLang="ko-KR" sz="1600" dirty="0">
                <a:latin typeface="AppleSDGothicNeo"/>
              </a:rPr>
              <a:t>, HOG</a:t>
            </a:r>
            <a:r>
              <a:rPr lang="ko-KR" altLang="en-US" sz="1600" dirty="0">
                <a:latin typeface="AppleSDGothicNeo"/>
              </a:rPr>
              <a:t>특성을 사용한 뒤 그 결과를 분류하는 선형 분류기</a:t>
            </a:r>
            <a:r>
              <a:rPr lang="en-US" altLang="ko-KR" sz="1600" dirty="0">
                <a:latin typeface="AppleSDGothicNeo"/>
              </a:rPr>
              <a:t>(linear classifier)</a:t>
            </a:r>
            <a:r>
              <a:rPr lang="ko-KR" altLang="en-US" sz="1600" dirty="0">
                <a:latin typeface="AppleSDGothicNeo"/>
              </a:rPr>
              <a:t>를 이용하는 방식으로 구현되어 있다</a:t>
            </a:r>
            <a:r>
              <a:rPr lang="en-US" altLang="ko-KR" sz="1600" dirty="0">
                <a:latin typeface="AppleSDGothicNeo"/>
              </a:rPr>
              <a:t>. </a:t>
            </a:r>
            <a:r>
              <a:rPr lang="ko-KR" altLang="en-US" sz="1600" dirty="0">
                <a:latin typeface="AppleSDGothicNeo"/>
              </a:rPr>
              <a:t>이 방식을 이용해 </a:t>
            </a:r>
            <a:r>
              <a:rPr lang="ko-KR" altLang="en-US" sz="1600">
                <a:latin typeface="AppleSDGothicNeo"/>
              </a:rPr>
              <a:t>얼굴을 검출하고 </a:t>
            </a:r>
            <a:r>
              <a:rPr lang="en-US" altLang="ko-KR" sz="1600" dirty="0" err="1">
                <a:latin typeface="AppleSDGothicNeo"/>
              </a:rPr>
              <a:t>dlib</a:t>
            </a:r>
            <a:r>
              <a:rPr lang="en-US" altLang="ko-KR" sz="1600" dirty="0">
                <a:latin typeface="AppleSDGothicNeo"/>
              </a:rPr>
              <a:t> </a:t>
            </a:r>
            <a:r>
              <a:rPr lang="ko-KR" altLang="en-US" sz="1600" dirty="0">
                <a:latin typeface="AppleSDGothicNeo"/>
              </a:rPr>
              <a:t>라이브러리를 통해 랜드마크 좌표를 얻어 양쪽 눈 이미지 프레임을 딥러닝 </a:t>
            </a:r>
            <a:r>
              <a:rPr lang="en-US" altLang="ko-KR" sz="1600" dirty="0">
                <a:latin typeface="AppleSDGothicNeo"/>
              </a:rPr>
              <a:t>CNN</a:t>
            </a:r>
            <a:r>
              <a:rPr lang="ko-KR" altLang="en-US" sz="1600" dirty="0">
                <a:latin typeface="AppleSDGothicNeo"/>
              </a:rPr>
              <a:t>모델에 </a:t>
            </a:r>
            <a:r>
              <a:rPr lang="ko-KR" altLang="en-US" sz="1600">
                <a:latin typeface="AppleSDGothicNeo"/>
              </a:rPr>
              <a:t>입력으로 한다</a:t>
            </a:r>
            <a:r>
              <a:rPr lang="en-US" altLang="ko-KR" sz="1600">
                <a:latin typeface="AppleSDGothicNeo"/>
              </a:rPr>
              <a:t>.</a:t>
            </a:r>
            <a:endParaRPr lang="ko-KR" altLang="en-US" sz="1600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54BBD44-1579-439A-897A-DCB3AFB145AD}"/>
              </a:ext>
            </a:extLst>
          </p:cNvPr>
          <p:cNvSpPr/>
          <p:nvPr/>
        </p:nvSpPr>
        <p:spPr>
          <a:xfrm>
            <a:off x="250689" y="1473902"/>
            <a:ext cx="8740117" cy="257198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1330A9E-AC45-4010-A289-72131CF73EAB}"/>
              </a:ext>
            </a:extLst>
          </p:cNvPr>
          <p:cNvSpPr/>
          <p:nvPr/>
        </p:nvSpPr>
        <p:spPr>
          <a:xfrm>
            <a:off x="256711" y="4304831"/>
            <a:ext cx="8728070" cy="19036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FCCFAE4-371E-4FB4-949E-2C76F557B078}"/>
              </a:ext>
            </a:extLst>
          </p:cNvPr>
          <p:cNvSpPr txBox="1"/>
          <p:nvPr/>
        </p:nvSpPr>
        <p:spPr>
          <a:xfrm>
            <a:off x="3581681" y="5848237"/>
            <a:ext cx="259504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/>
              <a:t>◀ </a:t>
            </a:r>
            <a:r>
              <a:rPr lang="ko-KR" altLang="en-US" sz="1050" b="1" dirty="0"/>
              <a:t>얼굴 랜드마크 좌표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80157BC-F097-4AF2-B56A-E36B33CFC263}"/>
              </a:ext>
            </a:extLst>
          </p:cNvPr>
          <p:cNvSpPr/>
          <p:nvPr/>
        </p:nvSpPr>
        <p:spPr>
          <a:xfrm>
            <a:off x="1146630" y="6356351"/>
            <a:ext cx="7272808" cy="4766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F19323B8-07F6-4CCD-BD82-9A4889FB5E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5430" y="4433396"/>
            <a:ext cx="1931540" cy="168286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15C0D7C-95A3-4BFC-A4AC-2B97BDF5C1CE}"/>
              </a:ext>
            </a:extLst>
          </p:cNvPr>
          <p:cNvSpPr txBox="1"/>
          <p:nvPr/>
        </p:nvSpPr>
        <p:spPr>
          <a:xfrm>
            <a:off x="7158790" y="5862346"/>
            <a:ext cx="259504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/>
              <a:t>◀ landmark</a:t>
            </a:r>
            <a:r>
              <a:rPr lang="ko-KR" altLang="en-US" sz="1050" b="1" dirty="0"/>
              <a:t>를 통한 눈 탐지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422A0CB-7EB2-41CF-9F42-E58A4D3A0676}"/>
              </a:ext>
            </a:extLst>
          </p:cNvPr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F50F630C-3377-4546-8D64-A6AA070DF209}"/>
              </a:ext>
            </a:extLst>
          </p:cNvPr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CE9F9B3A-1870-418F-BAC0-5BB27E79ECE6}"/>
              </a:ext>
            </a:extLst>
          </p:cNvPr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5" name="제목 12">
            <a:extLst>
              <a:ext uri="{FF2B5EF4-FFF2-40B4-BE49-F238E27FC236}">
                <a16:creationId xmlns:a16="http://schemas.microsoft.com/office/drawing/2014/main" id="{74B4CCFB-6E10-4063-9287-034275D9A774}"/>
              </a:ext>
            </a:extLst>
          </p:cNvPr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알고리즘 상세 설명서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6" name="Picture 6">
            <a:extLst>
              <a:ext uri="{FF2B5EF4-FFF2-40B4-BE49-F238E27FC236}">
                <a16:creationId xmlns:a16="http://schemas.microsoft.com/office/drawing/2014/main" id="{0E717677-0560-42B1-BE6E-BAEDDEED78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Picture 2">
            <a:extLst>
              <a:ext uri="{FF2B5EF4-FFF2-40B4-BE49-F238E27FC236}">
                <a16:creationId xmlns:a16="http://schemas.microsoft.com/office/drawing/2014/main" id="{BB1EDBAB-D186-4FDA-94B6-94A60C171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" name="막힌 원호 27">
            <a:extLst>
              <a:ext uri="{FF2B5EF4-FFF2-40B4-BE49-F238E27FC236}">
                <a16:creationId xmlns:a16="http://schemas.microsoft.com/office/drawing/2014/main" id="{0928D48D-6581-4DEC-A345-AEDAF234FFA9}"/>
              </a:ext>
            </a:extLst>
          </p:cNvPr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64202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타원 12">
            <a:extLst>
              <a:ext uri="{FF2B5EF4-FFF2-40B4-BE49-F238E27FC236}">
                <a16:creationId xmlns:a16="http://schemas.microsoft.com/office/drawing/2014/main" id="{6D4F4148-8D14-421F-9C7E-5B42556E66FF}"/>
              </a:ext>
            </a:extLst>
          </p:cNvPr>
          <p:cNvSpPr/>
          <p:nvPr/>
        </p:nvSpPr>
        <p:spPr>
          <a:xfrm>
            <a:off x="115737" y="2806759"/>
            <a:ext cx="792088" cy="36512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prstDash val="dash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시작</a:t>
            </a: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552A338F-56FC-433C-BF59-B3F0E35D2B37}"/>
              </a:ext>
            </a:extLst>
          </p:cNvPr>
          <p:cNvSpPr/>
          <p:nvPr/>
        </p:nvSpPr>
        <p:spPr>
          <a:xfrm>
            <a:off x="1263486" y="2806759"/>
            <a:ext cx="864096" cy="36512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prstDash val="soli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실행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AC539636-E86F-4EF0-95FB-D9EFC611DAAC}"/>
              </a:ext>
            </a:extLst>
          </p:cNvPr>
          <p:cNvCxnSpPr>
            <a:cxnSpLocks/>
            <a:stCxn id="13" idx="6"/>
          </p:cNvCxnSpPr>
          <p:nvPr/>
        </p:nvCxnSpPr>
        <p:spPr>
          <a:xfrm>
            <a:off x="907825" y="2989321"/>
            <a:ext cx="36004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타원 15">
            <a:extLst>
              <a:ext uri="{FF2B5EF4-FFF2-40B4-BE49-F238E27FC236}">
                <a16:creationId xmlns:a16="http://schemas.microsoft.com/office/drawing/2014/main" id="{E0EB67BB-0671-4CB7-993D-99E72346C989}"/>
              </a:ext>
            </a:extLst>
          </p:cNvPr>
          <p:cNvSpPr/>
          <p:nvPr/>
        </p:nvSpPr>
        <p:spPr>
          <a:xfrm>
            <a:off x="2780033" y="1412453"/>
            <a:ext cx="2193474" cy="36512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prstDash val="soli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>
                <a:solidFill>
                  <a:schemeClr val="tx1"/>
                </a:solidFill>
              </a:rPr>
              <a:t>졸음감지 기능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44AEB868-EA79-406F-A88E-0100A3C662DE}"/>
              </a:ext>
            </a:extLst>
          </p:cNvPr>
          <p:cNvSpPr/>
          <p:nvPr/>
        </p:nvSpPr>
        <p:spPr>
          <a:xfrm>
            <a:off x="3007540" y="3840123"/>
            <a:ext cx="1738461" cy="38043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prstDash val="soli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통계 서비스</a:t>
            </a: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8CAF578F-9D92-4AE4-A45F-08AEC5C5B254}"/>
              </a:ext>
            </a:extLst>
          </p:cNvPr>
          <p:cNvSpPr/>
          <p:nvPr/>
        </p:nvSpPr>
        <p:spPr>
          <a:xfrm>
            <a:off x="1339873" y="4658580"/>
            <a:ext cx="1512168" cy="36512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prstDash val="soli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게시판</a:t>
            </a: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8E2C4E3-C56C-49B8-90EC-9FD55A71E3B0}"/>
              </a:ext>
            </a:extLst>
          </p:cNvPr>
          <p:cNvCxnSpPr>
            <a:cxnSpLocks/>
            <a:endCxn id="17" idx="2"/>
          </p:cNvCxnSpPr>
          <p:nvPr/>
        </p:nvCxnSpPr>
        <p:spPr>
          <a:xfrm>
            <a:off x="2123725" y="3001748"/>
            <a:ext cx="883815" cy="102859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E7D3AC58-A9A0-4BA9-8C5B-F30F8689AC65}"/>
              </a:ext>
            </a:extLst>
          </p:cNvPr>
          <p:cNvCxnSpPr>
            <a:cxnSpLocks/>
          </p:cNvCxnSpPr>
          <p:nvPr/>
        </p:nvCxnSpPr>
        <p:spPr>
          <a:xfrm flipH="1">
            <a:off x="2059954" y="2989320"/>
            <a:ext cx="109018" cy="168964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DEE62BA-21D9-423D-94D8-012E97FFB38C}"/>
              </a:ext>
            </a:extLst>
          </p:cNvPr>
          <p:cNvCxnSpPr>
            <a:cxnSpLocks/>
            <a:endCxn id="16" idx="2"/>
          </p:cNvCxnSpPr>
          <p:nvPr/>
        </p:nvCxnSpPr>
        <p:spPr>
          <a:xfrm flipV="1">
            <a:off x="2168973" y="1595015"/>
            <a:ext cx="611061" cy="139430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타원 21">
            <a:extLst>
              <a:ext uri="{FF2B5EF4-FFF2-40B4-BE49-F238E27FC236}">
                <a16:creationId xmlns:a16="http://schemas.microsoft.com/office/drawing/2014/main" id="{7D424644-3FEB-4D4C-85C5-F3702A9DAE85}"/>
              </a:ext>
            </a:extLst>
          </p:cNvPr>
          <p:cNvSpPr/>
          <p:nvPr/>
        </p:nvSpPr>
        <p:spPr>
          <a:xfrm>
            <a:off x="5516338" y="3486766"/>
            <a:ext cx="2016223" cy="38043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prstDash val="soli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졸음 횟수 통계</a:t>
            </a: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F012F948-5ECC-4D34-9ECB-F8FBC8DFE344}"/>
              </a:ext>
            </a:extLst>
          </p:cNvPr>
          <p:cNvSpPr/>
          <p:nvPr/>
        </p:nvSpPr>
        <p:spPr>
          <a:xfrm>
            <a:off x="5552184" y="4073989"/>
            <a:ext cx="1509144" cy="668462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prstDash val="soli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err="1">
                <a:solidFill>
                  <a:schemeClr val="tx1"/>
                </a:solidFill>
              </a:rPr>
              <a:t>눈깜빡임</a:t>
            </a:r>
            <a:r>
              <a:rPr lang="ko-KR" altLang="en-US" sz="1400" b="1" dirty="0">
                <a:solidFill>
                  <a:schemeClr val="tx1"/>
                </a:solidFill>
              </a:rPr>
              <a:t> 횟수 통계</a:t>
            </a: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EC96B33E-420E-4D56-B6A9-4FAD6CCB61BA}"/>
              </a:ext>
            </a:extLst>
          </p:cNvPr>
          <p:cNvCxnSpPr>
            <a:cxnSpLocks/>
            <a:endCxn id="23" idx="2"/>
          </p:cNvCxnSpPr>
          <p:nvPr/>
        </p:nvCxnSpPr>
        <p:spPr>
          <a:xfrm>
            <a:off x="4746000" y="4038086"/>
            <a:ext cx="806184" cy="3701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FBCD5E4A-87A6-4E9E-BE99-7D6B0CBDE1E1}"/>
              </a:ext>
            </a:extLst>
          </p:cNvPr>
          <p:cNvCxnSpPr>
            <a:cxnSpLocks/>
          </p:cNvCxnSpPr>
          <p:nvPr/>
        </p:nvCxnSpPr>
        <p:spPr>
          <a:xfrm flipV="1">
            <a:off x="4727083" y="3709373"/>
            <a:ext cx="834474" cy="31564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타원 25">
            <a:extLst>
              <a:ext uri="{FF2B5EF4-FFF2-40B4-BE49-F238E27FC236}">
                <a16:creationId xmlns:a16="http://schemas.microsoft.com/office/drawing/2014/main" id="{601AE3E2-F996-4C79-8B1E-272C7287E823}"/>
              </a:ext>
            </a:extLst>
          </p:cNvPr>
          <p:cNvSpPr/>
          <p:nvPr/>
        </p:nvSpPr>
        <p:spPr>
          <a:xfrm>
            <a:off x="3279711" y="2437537"/>
            <a:ext cx="2520280" cy="36512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prstDash val="soli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>
                <a:solidFill>
                  <a:schemeClr val="tx1"/>
                </a:solidFill>
              </a:rPr>
              <a:t>눈깜빡임</a:t>
            </a:r>
            <a:r>
              <a:rPr lang="ko-KR" altLang="en-US" sz="1400" b="1" dirty="0">
                <a:solidFill>
                  <a:schemeClr val="tx1"/>
                </a:solidFill>
              </a:rPr>
              <a:t> 감지 기능</a:t>
            </a: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2151DCD7-363E-4418-92AA-7893898822DC}"/>
              </a:ext>
            </a:extLst>
          </p:cNvPr>
          <p:cNvSpPr/>
          <p:nvPr/>
        </p:nvSpPr>
        <p:spPr>
          <a:xfrm>
            <a:off x="3384462" y="4788445"/>
            <a:ext cx="2016223" cy="38043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prstDash val="soli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>
                <a:solidFill>
                  <a:schemeClr val="tx1"/>
                </a:solidFill>
              </a:rPr>
              <a:t>글쓰기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FC9A7EE7-CEEA-45C5-8FE8-C75522CDF90A}"/>
              </a:ext>
            </a:extLst>
          </p:cNvPr>
          <p:cNvSpPr/>
          <p:nvPr/>
        </p:nvSpPr>
        <p:spPr>
          <a:xfrm>
            <a:off x="3377658" y="5487012"/>
            <a:ext cx="2016223" cy="38043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prstDash val="soli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>
                <a:solidFill>
                  <a:schemeClr val="tx1"/>
                </a:solidFill>
              </a:rPr>
              <a:t>댓글 작성하기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8D2544D8-36C9-44E4-BFEF-BAFBC3B636CD}"/>
              </a:ext>
            </a:extLst>
          </p:cNvPr>
          <p:cNvCxnSpPr>
            <a:cxnSpLocks/>
            <a:stCxn id="18" idx="6"/>
            <a:endCxn id="28" idx="2"/>
          </p:cNvCxnSpPr>
          <p:nvPr/>
        </p:nvCxnSpPr>
        <p:spPr>
          <a:xfrm>
            <a:off x="2852041" y="4841143"/>
            <a:ext cx="525616" cy="83608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38836376-4464-43B1-B71A-2BAD9BF52A55}"/>
              </a:ext>
            </a:extLst>
          </p:cNvPr>
          <p:cNvCxnSpPr>
            <a:cxnSpLocks/>
            <a:stCxn id="18" idx="6"/>
            <a:endCxn id="27" idx="2"/>
          </p:cNvCxnSpPr>
          <p:nvPr/>
        </p:nvCxnSpPr>
        <p:spPr>
          <a:xfrm>
            <a:off x="2852041" y="4841142"/>
            <a:ext cx="532420" cy="13751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41BC557E-7014-4C7E-AD99-4A642D6D1341}"/>
              </a:ext>
            </a:extLst>
          </p:cNvPr>
          <p:cNvCxnSpPr>
            <a:cxnSpLocks/>
          </p:cNvCxnSpPr>
          <p:nvPr/>
        </p:nvCxnSpPr>
        <p:spPr>
          <a:xfrm flipV="1">
            <a:off x="2168973" y="2627752"/>
            <a:ext cx="1110739" cy="38843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연결선: 구부러짐 31">
            <a:extLst>
              <a:ext uri="{FF2B5EF4-FFF2-40B4-BE49-F238E27FC236}">
                <a16:creationId xmlns:a16="http://schemas.microsoft.com/office/drawing/2014/main" id="{414980AC-B83A-4BF1-9109-B6241752F58B}"/>
              </a:ext>
            </a:extLst>
          </p:cNvPr>
          <p:cNvCxnSpPr>
            <a:cxnSpLocks/>
            <a:stCxn id="16" idx="6"/>
            <a:endCxn id="22" idx="6"/>
          </p:cNvCxnSpPr>
          <p:nvPr/>
        </p:nvCxnSpPr>
        <p:spPr>
          <a:xfrm>
            <a:off x="4973508" y="1595015"/>
            <a:ext cx="2559053" cy="2081966"/>
          </a:xfrm>
          <a:prstGeom prst="curvedConnector3">
            <a:avLst>
              <a:gd name="adj1" fmla="val 122158"/>
            </a:avLst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연결선: 구부러짐 32">
            <a:extLst>
              <a:ext uri="{FF2B5EF4-FFF2-40B4-BE49-F238E27FC236}">
                <a16:creationId xmlns:a16="http://schemas.microsoft.com/office/drawing/2014/main" id="{9B60D8F8-0E42-4A6F-A1ED-04BE17F55A68}"/>
              </a:ext>
            </a:extLst>
          </p:cNvPr>
          <p:cNvCxnSpPr>
            <a:cxnSpLocks/>
            <a:stCxn id="26" idx="6"/>
            <a:endCxn id="23" idx="6"/>
          </p:cNvCxnSpPr>
          <p:nvPr/>
        </p:nvCxnSpPr>
        <p:spPr>
          <a:xfrm>
            <a:off x="5799992" y="2620100"/>
            <a:ext cx="1261337" cy="1788121"/>
          </a:xfrm>
          <a:prstGeom prst="curvedConnector3">
            <a:avLst>
              <a:gd name="adj1" fmla="val 208507"/>
            </a:avLst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5C5BA45B-47E5-4B50-BBB0-8A0E985E8714}"/>
              </a:ext>
            </a:extLst>
          </p:cNvPr>
          <p:cNvSpPr txBox="1"/>
          <p:nvPr/>
        </p:nvSpPr>
        <p:spPr>
          <a:xfrm>
            <a:off x="7993465" y="2230695"/>
            <a:ext cx="5783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저장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44CEF21-5236-4AC7-BD7D-CD7D081172DF}"/>
              </a:ext>
            </a:extLst>
          </p:cNvPr>
          <p:cNvSpPr txBox="1"/>
          <p:nvPr/>
        </p:nvSpPr>
        <p:spPr>
          <a:xfrm>
            <a:off x="8396657" y="3400994"/>
            <a:ext cx="5783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저장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CDF07B14-3EB4-4BF9-9AEB-0254736E2296}"/>
              </a:ext>
            </a:extLst>
          </p:cNvPr>
          <p:cNvSpPr/>
          <p:nvPr/>
        </p:nvSpPr>
        <p:spPr>
          <a:xfrm>
            <a:off x="1073702" y="6349277"/>
            <a:ext cx="7272808" cy="4766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38" name="막힌 원호 37">
            <a:extLst>
              <a:ext uri="{FF2B5EF4-FFF2-40B4-BE49-F238E27FC236}">
                <a16:creationId xmlns:a16="http://schemas.microsoft.com/office/drawing/2014/main" id="{3833ADAA-895F-4926-B846-23AFA2976651}"/>
              </a:ext>
            </a:extLst>
          </p:cNvPr>
          <p:cNvSpPr/>
          <p:nvPr/>
        </p:nvSpPr>
        <p:spPr>
          <a:xfrm flipV="1">
            <a:off x="-510790" y="-583607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64FC1EF-3F69-4351-8625-732A6FFA986F}"/>
              </a:ext>
            </a:extLst>
          </p:cNvPr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0F9671D7-A900-4CF0-8741-84FD9BF8E7DE}"/>
              </a:ext>
            </a:extLst>
          </p:cNvPr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91AE5CCF-3E74-4B1E-8E16-24F2489F4DEE}"/>
              </a:ext>
            </a:extLst>
          </p:cNvPr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9" name="제목 12">
            <a:extLst>
              <a:ext uri="{FF2B5EF4-FFF2-40B4-BE49-F238E27FC236}">
                <a16:creationId xmlns:a16="http://schemas.microsoft.com/office/drawing/2014/main" id="{CC8662DE-A2C1-4F0E-99A8-B112D4D63C85}"/>
              </a:ext>
            </a:extLst>
          </p:cNvPr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데이터 수집처리 정의서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50" name="Picture 6">
            <a:extLst>
              <a:ext uri="{FF2B5EF4-FFF2-40B4-BE49-F238E27FC236}">
                <a16:creationId xmlns:a16="http://schemas.microsoft.com/office/drawing/2014/main" id="{C019AE10-4E2F-4A0D-AAE4-DD90AD992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" name="Picture 2">
            <a:extLst>
              <a:ext uri="{FF2B5EF4-FFF2-40B4-BE49-F238E27FC236}">
                <a16:creationId xmlns:a16="http://schemas.microsoft.com/office/drawing/2014/main" id="{F23A4335-3B73-4F62-82CE-532F08E89A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2" name="막힌 원호 51">
            <a:extLst>
              <a:ext uri="{FF2B5EF4-FFF2-40B4-BE49-F238E27FC236}">
                <a16:creationId xmlns:a16="http://schemas.microsoft.com/office/drawing/2014/main" id="{630D6CB7-3DB9-410A-9391-65252B6AC525}"/>
              </a:ext>
            </a:extLst>
          </p:cNvPr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6442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직사각형 70"/>
          <p:cNvSpPr/>
          <p:nvPr/>
        </p:nvSpPr>
        <p:spPr>
          <a:xfrm>
            <a:off x="107504" y="0"/>
            <a:ext cx="3196852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2" name="직선 연결선 71"/>
          <p:cNvCxnSpPr/>
          <p:nvPr/>
        </p:nvCxnSpPr>
        <p:spPr>
          <a:xfrm>
            <a:off x="424356" y="541195"/>
            <a:ext cx="2880000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74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데이터 수집처리 정의서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76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7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8" name="막힌 원호 77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9" name="바닥글 개체 틀 7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AC7CB3AD-0F7B-4AB1-B48B-AECC30F279A1}"/>
              </a:ext>
            </a:extLst>
          </p:cNvPr>
          <p:cNvGraphicFramePr>
            <a:graphicFrameLocks noGrp="1"/>
          </p:cNvGraphicFramePr>
          <p:nvPr/>
        </p:nvGraphicFramePr>
        <p:xfrm>
          <a:off x="323528" y="1651663"/>
          <a:ext cx="8364005" cy="3744404"/>
        </p:xfrm>
        <a:graphic>
          <a:graphicData uri="http://schemas.openxmlformats.org/drawingml/2006/table">
            <a:tbl>
              <a:tblPr/>
              <a:tblGrid>
                <a:gridCol w="392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381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381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117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063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6487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6487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14759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19647">
                <a:tc rowSpan="2"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100" b="1" i="0" strike="noStrike" kern="120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데이터 수집처리 정의서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Database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gridSpan="5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 dirty="0" err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Hanium_Prj</a:t>
                      </a:r>
                      <a:endParaRPr lang="en-US" altLang="ko-KR" sz="1100" b="1" i="0" strike="noStrike" kern="1200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4090">
                <a:tc gridSpan="2" v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Schema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gridSpan="3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public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생성일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21.  .  .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4090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테이블 명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gridSpan="6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auth_user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4090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COMMENT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gridSpan="6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100" b="1" i="0" strike="noStrike" kern="120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사용자 테이블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7484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Col #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Column Name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Data Type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Length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Key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Null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Default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Comments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409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id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int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11</a:t>
                      </a:r>
                      <a:r>
                        <a:rPr lang="ko-KR" alt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PK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FALSE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ko-KR" alt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ID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409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2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password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varchar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128</a:t>
                      </a:r>
                      <a:r>
                        <a:rPr lang="ko-KR" alt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FALSE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ko-KR" alt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비밀번호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9647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3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last_login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datetime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TRUE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최근 로그인한 날짜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9647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4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is_superuser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tinyint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FALSE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9647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5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username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varchar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150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FALSE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19647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first_name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varchar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150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FALSE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사용자 이름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19647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last_name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varchar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150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FALSE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사용자 성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19647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email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varchar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254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FALSE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100" b="1" i="0" strike="noStrike" kern="120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사용자 이메일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19647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is_staff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tinyint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FALSE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19647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is_active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tinyint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FALSE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19647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date_joined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datetime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FALSE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endParaRPr lang="ko-KR" altLang="en-US" sz="1100" b="1" i="0" strike="noStrike" kern="1200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424066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700" b="1" i="0" u="none" strike="noStrike" kern="1200" cap="none" spc="-5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수행 단계별 주요 산출물</a:t>
            </a: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663492"/>
              </p:ext>
            </p:extLst>
          </p:nvPr>
        </p:nvGraphicFramePr>
        <p:xfrm>
          <a:off x="1187625" y="1412776"/>
          <a:ext cx="6010907" cy="4628369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2893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32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961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9610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9610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50066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effectLst/>
                        </a:rPr>
                        <a:t>단계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effectLst/>
                        </a:rPr>
                        <a:t>산출물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effectLst/>
                        </a:rPr>
                        <a:t>일반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effectLst/>
                        </a:rPr>
                        <a:t>응용 소프트웨어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effectLst/>
                        </a:rPr>
                        <a:t>응용 하드웨어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547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-17145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effectLst/>
                        </a:rPr>
                        <a:t>∙</a:t>
                      </a:r>
                      <a:r>
                        <a:rPr lang="ko-KR" altLang="en-US" sz="700" kern="0" spc="0" dirty="0" err="1">
                          <a:effectLst/>
                        </a:rPr>
                        <a:t>모바일</a:t>
                      </a:r>
                      <a:r>
                        <a:rPr lang="ko-KR" altLang="en-US" sz="700" kern="0" spc="0" dirty="0">
                          <a:effectLst/>
                        </a:rPr>
                        <a:t> </a:t>
                      </a:r>
                      <a:r>
                        <a:rPr lang="en-US" sz="700" kern="0" spc="0" dirty="0">
                          <a:effectLst/>
                        </a:rPr>
                        <a:t>APP</a:t>
                      </a:r>
                      <a:endParaRPr lang="en-US" sz="800" kern="0" spc="0" dirty="0">
                        <a:effectLst/>
                      </a:endParaRPr>
                    </a:p>
                    <a:p>
                      <a:pPr marL="0" marR="0" indent="-17145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 dirty="0">
                          <a:effectLst/>
                        </a:rPr>
                        <a:t>∙Web </a:t>
                      </a:r>
                      <a:r>
                        <a:rPr lang="ko-KR" altLang="en-US" sz="700" kern="0" spc="0" dirty="0">
                          <a:effectLst/>
                        </a:rPr>
                        <a:t>등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-17145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effectLst/>
                        </a:rPr>
                        <a:t>∙</a:t>
                      </a:r>
                      <a:r>
                        <a:rPr lang="ko-KR" altLang="en-US" sz="700" kern="0" spc="0" dirty="0" err="1">
                          <a:effectLst/>
                        </a:rPr>
                        <a:t>빅데이터</a:t>
                      </a:r>
                      <a:endParaRPr lang="ko-KR" altLang="en-US" sz="800" kern="0" spc="0" dirty="0">
                        <a:effectLst/>
                      </a:endParaRPr>
                    </a:p>
                    <a:p>
                      <a:pPr marL="0" marR="0" indent="-17145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effectLst/>
                        </a:rPr>
                        <a:t>∙인공지능</a:t>
                      </a:r>
                      <a:endParaRPr lang="ko-KR" altLang="en-US" sz="800" kern="0" spc="0" dirty="0">
                        <a:effectLst/>
                      </a:endParaRPr>
                    </a:p>
                    <a:p>
                      <a:pPr marL="0" marR="0" indent="-17145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effectLst/>
                        </a:rPr>
                        <a:t>∙블록체인 등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-17145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 dirty="0">
                          <a:effectLst/>
                        </a:rPr>
                        <a:t>∙</a:t>
                      </a:r>
                      <a:r>
                        <a:rPr lang="en-US" sz="700" kern="0" spc="0" dirty="0" err="1">
                          <a:effectLst/>
                        </a:rPr>
                        <a:t>IoT</a:t>
                      </a:r>
                      <a:endParaRPr lang="en-US" sz="800" kern="0" spc="0" dirty="0">
                        <a:effectLst/>
                      </a:endParaRPr>
                    </a:p>
                    <a:p>
                      <a:pPr marL="0" marR="0" indent="-17145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 dirty="0">
                          <a:effectLst/>
                        </a:rPr>
                        <a:t>∙</a:t>
                      </a:r>
                      <a:r>
                        <a:rPr lang="ko-KR" altLang="en-US" sz="700" kern="0" spc="0" dirty="0">
                          <a:effectLst/>
                        </a:rPr>
                        <a:t>로봇</a:t>
                      </a:r>
                      <a:endParaRPr lang="ko-KR" altLang="en-US" sz="800" kern="0" spc="0" dirty="0">
                        <a:effectLst/>
                      </a:endParaRPr>
                    </a:p>
                    <a:p>
                      <a:pPr marL="0" marR="0" indent="-17145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effectLst/>
                        </a:rPr>
                        <a:t>∙</a:t>
                      </a:r>
                      <a:r>
                        <a:rPr lang="ko-KR" altLang="en-US" sz="700" kern="0" spc="0" dirty="0" err="1">
                          <a:effectLst/>
                        </a:rPr>
                        <a:t>드론</a:t>
                      </a:r>
                      <a:r>
                        <a:rPr lang="ko-KR" altLang="en-US" sz="700" kern="0" spc="0" dirty="0">
                          <a:effectLst/>
                        </a:rPr>
                        <a:t> 등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0599"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effectLst/>
                        </a:rPr>
                        <a:t>환경 분석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시장</a:t>
                      </a:r>
                      <a:r>
                        <a:rPr lang="en-US" altLang="ko-KR" sz="800" kern="0" spc="0" dirty="0">
                          <a:effectLst/>
                        </a:rPr>
                        <a:t>/</a:t>
                      </a:r>
                      <a:r>
                        <a:rPr lang="ko-KR" altLang="en-US" sz="800" kern="0" spc="0" dirty="0">
                          <a:effectLst/>
                        </a:rPr>
                        <a:t>기술 환경 분석서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설문조사 결과서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인터뷰 결과서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0599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effectLst/>
                        </a:rPr>
                        <a:t>요구사항</a:t>
                      </a: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effectLst/>
                        </a:rPr>
                        <a:t>분석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요구사항 정의서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 err="1">
                          <a:effectLst/>
                        </a:rPr>
                        <a:t>유즈케이스</a:t>
                      </a:r>
                      <a:r>
                        <a:rPr lang="ko-KR" altLang="en-US" sz="800" kern="0" spc="0" dirty="0">
                          <a:effectLst/>
                        </a:rPr>
                        <a:t> 정의서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▲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▲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▲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9639">
                <a:tc row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effectLst/>
                        </a:rPr>
                        <a:t>아키텍처 설계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서비스 구성도</a:t>
                      </a:r>
                      <a:r>
                        <a:rPr lang="en-US" altLang="ko-KR" sz="800" kern="0" spc="0" dirty="0">
                          <a:effectLst/>
                        </a:rPr>
                        <a:t>(</a:t>
                      </a:r>
                      <a:r>
                        <a:rPr lang="ko-KR" altLang="en-US" sz="800" kern="0" spc="0" dirty="0">
                          <a:effectLst/>
                        </a:rPr>
                        <a:t>시스템 구성도</a:t>
                      </a:r>
                      <a:r>
                        <a:rPr lang="en-US" altLang="ko-KR" sz="800" kern="0" spc="0" dirty="0">
                          <a:effectLst/>
                        </a:rPr>
                        <a:t>)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서비스 흐름도</a:t>
                      </a:r>
                      <a:r>
                        <a:rPr lang="en-US" altLang="ko-KR" sz="800" kern="0" spc="0" dirty="0">
                          <a:effectLst/>
                        </a:rPr>
                        <a:t>(</a:t>
                      </a:r>
                      <a:r>
                        <a:rPr lang="ko-KR" altLang="en-US" sz="800" kern="0" spc="0" dirty="0">
                          <a:effectLst/>
                        </a:rPr>
                        <a:t>데이터 흐름도</a:t>
                      </a:r>
                      <a:r>
                        <a:rPr lang="en-US" altLang="ko-KR" sz="800" kern="0" spc="0" dirty="0">
                          <a:effectLst/>
                        </a:rPr>
                        <a:t>)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effectLst/>
                        </a:rPr>
                        <a:t>UI/UX </a:t>
                      </a:r>
                      <a:r>
                        <a:rPr lang="ko-KR" altLang="en-US" sz="800" kern="0" spc="0" dirty="0">
                          <a:effectLst/>
                        </a:rPr>
                        <a:t>정의서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하드웨어</a:t>
                      </a:r>
                      <a:r>
                        <a:rPr lang="en-US" altLang="ko-KR" sz="800" kern="0" spc="0" dirty="0">
                          <a:effectLst/>
                        </a:rPr>
                        <a:t>/</a:t>
                      </a:r>
                      <a:r>
                        <a:rPr lang="ko-KR" altLang="en-US" sz="800" kern="0" spc="0" dirty="0">
                          <a:effectLst/>
                        </a:rPr>
                        <a:t>센서 구성도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effectLst/>
                        </a:rPr>
                        <a:t>-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effectLst/>
                        </a:rPr>
                        <a:t>-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00599">
                <a:tc rowSpan="7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effectLst/>
                        </a:rPr>
                        <a:t>기능 설계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메뉴 구성도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화면 설계서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 err="1">
                          <a:effectLst/>
                        </a:rPr>
                        <a:t>엔티티</a:t>
                      </a:r>
                      <a:r>
                        <a:rPr lang="ko-KR" altLang="en-US" sz="800" kern="0" spc="0" dirty="0">
                          <a:effectLst/>
                        </a:rPr>
                        <a:t> 관계도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기능 처리도</a:t>
                      </a:r>
                      <a:r>
                        <a:rPr lang="en-US" altLang="ko-KR" sz="800" kern="0" spc="0" dirty="0">
                          <a:effectLst/>
                        </a:rPr>
                        <a:t>(</a:t>
                      </a:r>
                      <a:r>
                        <a:rPr lang="ko-KR" altLang="en-US" sz="800" kern="0" spc="0" dirty="0">
                          <a:effectLst/>
                        </a:rPr>
                        <a:t>기능 흐름도</a:t>
                      </a:r>
                      <a:r>
                        <a:rPr lang="en-US" altLang="ko-KR" sz="800" kern="0" spc="0" dirty="0">
                          <a:effectLst/>
                        </a:rPr>
                        <a:t>)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알고리즘 명세서</a:t>
                      </a:r>
                      <a:r>
                        <a:rPr lang="en-US" altLang="ko-KR" sz="800" kern="0" spc="0" dirty="0">
                          <a:effectLst/>
                        </a:rPr>
                        <a:t>/</a:t>
                      </a:r>
                      <a:r>
                        <a:rPr lang="ko-KR" altLang="en-US" sz="800" kern="0" spc="0" dirty="0">
                          <a:effectLst/>
                        </a:rPr>
                        <a:t>설명서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데이터 수집처리 정의서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effectLst/>
                        </a:rPr>
                        <a:t>-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effectLst/>
                        </a:rPr>
                        <a:t>-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하드웨어 설계도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effectLst/>
                        </a:rPr>
                        <a:t>-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effectLst/>
                        </a:rPr>
                        <a:t>-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00599"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effectLst/>
                        </a:rPr>
                        <a:t>개발 </a:t>
                      </a:r>
                      <a:r>
                        <a:rPr lang="en-US" altLang="ko-KR" sz="900" kern="0" spc="0" dirty="0">
                          <a:effectLst/>
                        </a:rPr>
                        <a:t>/ </a:t>
                      </a:r>
                      <a:r>
                        <a:rPr lang="ko-KR" altLang="en-US" sz="900" kern="0" spc="0" dirty="0">
                          <a:effectLst/>
                        </a:rPr>
                        <a:t>구현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프로그램 목록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테이블 정의서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핵심 소스코드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</a:tbl>
          </a:graphicData>
        </a:graphic>
      </p:graphicFrame>
      <p:sp>
        <p:nvSpPr>
          <p:cNvPr id="13" name="직사각형 12"/>
          <p:cNvSpPr/>
          <p:nvPr/>
        </p:nvSpPr>
        <p:spPr>
          <a:xfrm>
            <a:off x="971600" y="6453336"/>
            <a:ext cx="7056784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1187624" y="6453336"/>
            <a:ext cx="345638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※ ○ </a:t>
            </a:r>
            <a:r>
              <a:rPr lang="ko-KR" altLang="en-US" sz="1500" dirty="0"/>
              <a:t>필수</a:t>
            </a:r>
            <a:r>
              <a:rPr lang="en-US" altLang="ko-KR" sz="1500" dirty="0"/>
              <a:t>, △ </a:t>
            </a:r>
            <a:r>
              <a:rPr lang="ko-KR" altLang="en-US" sz="1500" dirty="0"/>
              <a:t>선택</a:t>
            </a:r>
          </a:p>
        </p:txBody>
      </p:sp>
    </p:spTree>
    <p:extLst>
      <p:ext uri="{BB962C8B-B14F-4D97-AF65-F5344CB8AC3E}">
        <p14:creationId xmlns:p14="http://schemas.microsoft.com/office/powerpoint/2010/main" val="13773152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직사각형 70"/>
          <p:cNvSpPr/>
          <p:nvPr/>
        </p:nvSpPr>
        <p:spPr>
          <a:xfrm>
            <a:off x="107504" y="0"/>
            <a:ext cx="3196852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2" name="직선 연결선 71"/>
          <p:cNvCxnSpPr/>
          <p:nvPr/>
        </p:nvCxnSpPr>
        <p:spPr>
          <a:xfrm>
            <a:off x="424356" y="541195"/>
            <a:ext cx="2880000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74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데이터 수집처리 정의서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76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7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8" name="막힌 원호 77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9" name="바닥글 개체 틀 7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1096D2AB-1FBF-4007-AB61-F21A21D4BC92}"/>
              </a:ext>
            </a:extLst>
          </p:cNvPr>
          <p:cNvGraphicFramePr>
            <a:graphicFrameLocks noGrp="1"/>
          </p:cNvGraphicFramePr>
          <p:nvPr/>
        </p:nvGraphicFramePr>
        <p:xfrm>
          <a:off x="148250" y="1461217"/>
          <a:ext cx="8856980" cy="1805305"/>
        </p:xfrm>
        <a:graphic>
          <a:graphicData uri="http://schemas.openxmlformats.org/drawingml/2006/table">
            <a:tbl>
              <a:tblPr/>
              <a:tblGrid>
                <a:gridCol w="4152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052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052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537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4803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817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9817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33311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19710">
                <a:tc rowSpan="2"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데이터 수집처리 정의서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Database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gridSpan="5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Hanium_Prj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9235">
                <a:tc gridSpan="2" v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Schema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gridSpan="3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public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생성일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21.  .  .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9235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테이블 명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gridSpan="6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blink_data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9235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COMMENT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gridSpan="6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눈깜빡임 측정 테이블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971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Col #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Column Name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Data Type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Length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Key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Null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Default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Comments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923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id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int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11</a:t>
                      </a:r>
                      <a:r>
                        <a:rPr lang="ko-KR" alt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PK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FALSE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ko-KR" alt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ID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923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2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b_time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datetime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ko-KR" alt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PK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FALSE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ko-KR" alt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눈 깜빡인 시간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971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3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username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varchar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150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FALSE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사용자 이름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18" name="표 1">
            <a:extLst>
              <a:ext uri="{FF2B5EF4-FFF2-40B4-BE49-F238E27FC236}">
                <a16:creationId xmlns:a16="http://schemas.microsoft.com/office/drawing/2014/main" id="{6F9C2FC9-DB4D-488F-B09A-116FD64CDD86}"/>
              </a:ext>
            </a:extLst>
          </p:cNvPr>
          <p:cNvGraphicFramePr>
            <a:graphicFrameLocks noGrp="1"/>
          </p:cNvGraphicFramePr>
          <p:nvPr/>
        </p:nvGraphicFramePr>
        <p:xfrm>
          <a:off x="184445" y="3571703"/>
          <a:ext cx="8856980" cy="1805305"/>
        </p:xfrm>
        <a:graphic>
          <a:graphicData uri="http://schemas.openxmlformats.org/drawingml/2006/table">
            <a:tbl>
              <a:tblPr/>
              <a:tblGrid>
                <a:gridCol w="4152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052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052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537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4803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817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9817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33311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19710">
                <a:tc rowSpan="2"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데이터 수집처리 정의서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Database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gridSpan="5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Hanium_Prj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9235">
                <a:tc gridSpan="2" v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Schema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gridSpan="3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public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생성일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21.  .  .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9235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테이블 명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gridSpan="6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drowsiness_data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9235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COMMENT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gridSpan="6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졸음 감지 테이블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971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Col #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Column Name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Data Type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Length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Key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Null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Default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Comments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923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id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int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11</a:t>
                      </a:r>
                      <a:r>
                        <a:rPr lang="ko-KR" alt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PK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FALSE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ko-KR" alt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ID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923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2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d_time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datetime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ko-KR" alt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PK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FALSE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ko-KR" alt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졸음 감지 시간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971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3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username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varchar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150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FALSE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100" b="1" i="0" strike="noStrike" kern="120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사용자 이름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251991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직사각형 70"/>
          <p:cNvSpPr/>
          <p:nvPr/>
        </p:nvSpPr>
        <p:spPr>
          <a:xfrm>
            <a:off x="107504" y="0"/>
            <a:ext cx="3196852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2" name="직선 연결선 71"/>
          <p:cNvCxnSpPr/>
          <p:nvPr/>
        </p:nvCxnSpPr>
        <p:spPr>
          <a:xfrm>
            <a:off x="424356" y="541195"/>
            <a:ext cx="2880000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74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데이터 수집처리 정의서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76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7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8" name="막힌 원호 77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9" name="바닥글 개체 틀 7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97EB2437-D06D-4681-8EA5-2241C9E10B11}"/>
              </a:ext>
            </a:extLst>
          </p:cNvPr>
          <p:cNvGraphicFramePr>
            <a:graphicFrameLocks noGrp="1"/>
          </p:cNvGraphicFramePr>
          <p:nvPr/>
        </p:nvGraphicFramePr>
        <p:xfrm>
          <a:off x="263271" y="1276242"/>
          <a:ext cx="8583680" cy="2455915"/>
        </p:xfrm>
        <a:graphic>
          <a:graphicData uri="http://schemas.openxmlformats.org/drawingml/2006/table">
            <a:tbl>
              <a:tblPr/>
              <a:tblGrid>
                <a:gridCol w="4024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80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680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048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2494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7971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7971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3026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23265">
                <a:tc rowSpan="2"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데이터 수집처리 정의서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Database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gridSpan="5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Hanium_Prj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3265">
                <a:tc gridSpan="2" v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Schema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gridSpan="3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public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생성일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21.  .  .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3265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테이블 명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gridSpan="6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todo_list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3265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COMMENT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gridSpan="6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할 일 작성 테이블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326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Col #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Column Name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Data Type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Length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Key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Null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Default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Comments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326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id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int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11</a:t>
                      </a:r>
                      <a:r>
                        <a:rPr lang="ko-KR" alt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PK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FALSE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ko-KR" alt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ID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326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2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uid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int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11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FALSE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ID</a:t>
                      </a:r>
                      <a:r>
                        <a:rPr lang="ko-KR" alt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 번호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326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username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varchar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150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FALSE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사용자 이름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2326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content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text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TRUE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할 일 내용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2326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reg_time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varchar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150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TRUE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해야할 일의 시간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2326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reg_date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varchar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150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TRUE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000" b="1" i="0" strike="noStrike" kern="1200" dirty="0" err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해야할</a:t>
                      </a:r>
                      <a:r>
                        <a:rPr lang="ko-KR" altLang="en-US" sz="1000" b="1" i="0" strike="noStrike" kern="120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 일의 날짜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0" name="표 1">
            <a:extLst>
              <a:ext uri="{FF2B5EF4-FFF2-40B4-BE49-F238E27FC236}">
                <a16:creationId xmlns:a16="http://schemas.microsoft.com/office/drawing/2014/main" id="{5B134B0D-5B0B-4D27-A009-E376666C3EEB}"/>
              </a:ext>
            </a:extLst>
          </p:cNvPr>
          <p:cNvGraphicFramePr>
            <a:graphicFrameLocks noGrp="1"/>
          </p:cNvGraphicFramePr>
          <p:nvPr/>
        </p:nvGraphicFramePr>
        <p:xfrm>
          <a:off x="297049" y="3867569"/>
          <a:ext cx="8549902" cy="2463296"/>
        </p:xfrm>
        <a:graphic>
          <a:graphicData uri="http://schemas.openxmlformats.org/drawingml/2006/table">
            <a:tbl>
              <a:tblPr/>
              <a:tblGrid>
                <a:gridCol w="4008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34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634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276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220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7743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7743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1755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23936">
                <a:tc rowSpan="2"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데이터 수집처리 정의서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Database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gridSpan="5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Hanium_Prj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3936">
                <a:tc gridSpan="2" v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Schema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gridSpan="3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public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생성일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21.  .  .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3936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테이블 명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gridSpan="6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complete_list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3936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COMMENT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gridSpan="6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완료한 할 일 테이블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3936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Col #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Column Name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Data Type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Length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Key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Null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Default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Comments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3936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id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int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11</a:t>
                      </a:r>
                      <a:r>
                        <a:rPr lang="ko-KR" alt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PK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FALSE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ko-KR" alt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ID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3936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2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uid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int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11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FALSE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ID</a:t>
                      </a:r>
                      <a:r>
                        <a:rPr lang="ko-KR" altLang="en-US" sz="1000" b="1" i="0" strike="noStrike" kern="120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 번호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3936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username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varchar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150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FALSE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사용자 이름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23936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content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text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TRUE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완료한 일의 내용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23936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END_DATE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varchar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150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TRUE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끝 낸 날짜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23936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END_TIME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varchar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150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TRUE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000" b="1" i="0" strike="noStrike" kern="120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끝 낸 시간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545539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직사각형 70"/>
          <p:cNvSpPr/>
          <p:nvPr/>
        </p:nvSpPr>
        <p:spPr>
          <a:xfrm>
            <a:off x="107504" y="0"/>
            <a:ext cx="3196852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2" name="직선 연결선 71"/>
          <p:cNvCxnSpPr/>
          <p:nvPr/>
        </p:nvCxnSpPr>
        <p:spPr>
          <a:xfrm>
            <a:off x="424356" y="541195"/>
            <a:ext cx="2880000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74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데이터 수집처리 정의서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76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7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8" name="막힌 원호 77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9" name="바닥글 개체 틀 7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4DA4F8EF-FC9D-449E-90EF-268AF125D3B9}"/>
              </a:ext>
            </a:extLst>
          </p:cNvPr>
          <p:cNvGraphicFramePr>
            <a:graphicFrameLocks noGrp="1"/>
          </p:cNvGraphicFramePr>
          <p:nvPr/>
        </p:nvGraphicFramePr>
        <p:xfrm>
          <a:off x="143510" y="1290127"/>
          <a:ext cx="8856980" cy="2710664"/>
        </p:xfrm>
        <a:graphic>
          <a:graphicData uri="http://schemas.openxmlformats.org/drawingml/2006/table">
            <a:tbl>
              <a:tblPr/>
              <a:tblGrid>
                <a:gridCol w="4152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052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052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537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4803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817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9817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33311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20183">
                <a:tc rowSpan="2"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데이터 수집처리 정의서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Database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gridSpan="5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Hanium_Prj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9728">
                <a:tc gridSpan="2" v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Schema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gridSpan="3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public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생성일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21.  .  .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9728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테이블 명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gridSpan="6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freeboard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9728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COMMENT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gridSpan="6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게시판</a:t>
                      </a: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ko-KR" alt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테이블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0183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Col #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Column Name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Data Type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Length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Key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Null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Default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Comments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97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id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int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11</a:t>
                      </a:r>
                      <a:r>
                        <a:rPr lang="ko-KR" alt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PK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FALSE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ko-KR" alt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ID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97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2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uid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int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11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FALSE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ID</a:t>
                      </a:r>
                      <a:r>
                        <a:rPr lang="ko-KR" alt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 번호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97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title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varchar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120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FALSE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게시글 제목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297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contents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text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FALSE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게시글 내용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297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registered_time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datetime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en-US" altLang="ko-KR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FALSE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게시글을 올린 시간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297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hits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int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11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FALSE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조회수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02746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username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varchar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150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FALSE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000" b="1" i="0" strike="noStrike" kern="120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사용자 이름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graphicFrame>
        <p:nvGraphicFramePr>
          <p:cNvPr id="16" name="표 1">
            <a:extLst>
              <a:ext uri="{FF2B5EF4-FFF2-40B4-BE49-F238E27FC236}">
                <a16:creationId xmlns:a16="http://schemas.microsoft.com/office/drawing/2014/main" id="{E90C812B-92EC-4396-A169-0CF71DB27DB7}"/>
              </a:ext>
            </a:extLst>
          </p:cNvPr>
          <p:cNvGraphicFramePr>
            <a:graphicFrameLocks noGrp="1"/>
          </p:cNvGraphicFramePr>
          <p:nvPr/>
        </p:nvGraphicFramePr>
        <p:xfrm>
          <a:off x="143510" y="4130121"/>
          <a:ext cx="8856980" cy="2251208"/>
        </p:xfrm>
        <a:graphic>
          <a:graphicData uri="http://schemas.openxmlformats.org/drawingml/2006/table">
            <a:tbl>
              <a:tblPr/>
              <a:tblGrid>
                <a:gridCol w="4152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052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052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537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4803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817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9817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33311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20183">
                <a:tc rowSpan="2"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데이터 수집처리 정의서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Database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gridSpan="5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Hanium_Prj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9728">
                <a:tc gridSpan="2" v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Schema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gridSpan="3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public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생성일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21.  .  .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9728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테이블 명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gridSpan="6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comment_freeboard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9728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COMMENT</a:t>
                      </a:r>
                      <a:endParaRPr lang="ko-KR" altLang="en-US" sz="1000" b="1" i="0" strike="noStrike" kern="1200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gridSpan="6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게시판 댓글</a:t>
                      </a: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ko-KR" alt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테이블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0183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Col #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Column Name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Data Type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Length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Key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Null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Default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Comments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97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p</a:t>
                      </a: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id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int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11</a:t>
                      </a:r>
                      <a:r>
                        <a:rPr lang="ko-KR" alt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PK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FALSE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ko-KR" alt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게시물 </a:t>
                      </a: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ID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97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2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uid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int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11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PK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FALSE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ID</a:t>
                      </a:r>
                      <a:r>
                        <a:rPr lang="ko-KR" alt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 번호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97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created_date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datetime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en-US" altLang="ko-KR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PK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FALSE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댓글을</a:t>
                      </a: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ko-KR" alt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작성한 날짜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297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comments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text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FALSE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댓글 내용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02746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username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varchar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150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FALSE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000" b="1" i="0" strike="noStrike" kern="120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사용자 이름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537563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직사각형 70"/>
          <p:cNvSpPr/>
          <p:nvPr/>
        </p:nvSpPr>
        <p:spPr>
          <a:xfrm>
            <a:off x="107504" y="0"/>
            <a:ext cx="3196852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2" name="직선 연결선 71"/>
          <p:cNvCxnSpPr/>
          <p:nvPr/>
        </p:nvCxnSpPr>
        <p:spPr>
          <a:xfrm>
            <a:off x="424356" y="541195"/>
            <a:ext cx="2880000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74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데이터 수집처리 정의서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76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7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8" name="막힌 원호 77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9" name="바닥글 개체 틀 7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A0EA7309-79B5-4408-A94E-C2AC1B7BAF07}"/>
              </a:ext>
            </a:extLst>
          </p:cNvPr>
          <p:cNvGraphicFramePr>
            <a:graphicFrameLocks noGrp="1"/>
          </p:cNvGraphicFramePr>
          <p:nvPr/>
        </p:nvGraphicFramePr>
        <p:xfrm>
          <a:off x="323528" y="1376417"/>
          <a:ext cx="8449107" cy="2448216"/>
        </p:xfrm>
        <a:graphic>
          <a:graphicData uri="http://schemas.openxmlformats.org/drawingml/2006/table">
            <a:tbl>
              <a:tblPr/>
              <a:tblGrid>
                <a:gridCol w="3961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97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97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190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1358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7062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7062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17962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04018">
                <a:tc rowSpan="2"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데이터 수집처리 정의서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Database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gridSpan="5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Hanium_Prj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4018">
                <a:tc gridSpan="2" v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Schema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gridSpan="3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public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생성일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21.  .  .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4018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테이블 명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gridSpan="6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freeboard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4018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COMMENT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gridSpan="6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게시판</a:t>
                      </a: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ko-KR" alt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테이블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401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Col #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Column Name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Data Type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Length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Key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Null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Default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Comments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401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id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int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11</a:t>
                      </a:r>
                      <a:r>
                        <a:rPr lang="ko-KR" alt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PK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FALSE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ko-KR" alt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ID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401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2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uid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int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11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FALSE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ID</a:t>
                      </a:r>
                      <a:r>
                        <a:rPr lang="ko-KR" alt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 번호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0401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title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varchar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120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FALSE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게시글 제목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0401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contents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text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FALSE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게시글 내용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0401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registered_time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datetime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en-US" altLang="ko-KR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FALSE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게시글을 올린 시간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0401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hits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int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11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FALSE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조회수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0401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username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varchar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150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FALSE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000" b="1" i="0" strike="noStrike" kern="120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사용자 이름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graphicFrame>
        <p:nvGraphicFramePr>
          <p:cNvPr id="15" name="표 1">
            <a:extLst>
              <a:ext uri="{FF2B5EF4-FFF2-40B4-BE49-F238E27FC236}">
                <a16:creationId xmlns:a16="http://schemas.microsoft.com/office/drawing/2014/main" id="{4B90FA7C-98A8-4832-8F96-5D895F721A60}"/>
              </a:ext>
            </a:extLst>
          </p:cNvPr>
          <p:cNvGraphicFramePr>
            <a:graphicFrameLocks noGrp="1"/>
          </p:cNvGraphicFramePr>
          <p:nvPr/>
        </p:nvGraphicFramePr>
        <p:xfrm>
          <a:off x="323528" y="4076306"/>
          <a:ext cx="8449106" cy="2089000"/>
        </p:xfrm>
        <a:graphic>
          <a:graphicData uri="http://schemas.openxmlformats.org/drawingml/2006/table">
            <a:tbl>
              <a:tblPr/>
              <a:tblGrid>
                <a:gridCol w="3961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97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972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190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1358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7062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7062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17962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08900">
                <a:tc rowSpan="2"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데이터 수집처리 정의서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Database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gridSpan="5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Hanium_Prj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8900">
                <a:tc gridSpan="2" v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Schema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gridSpan="3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public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생성일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21.  .  .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8900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테이블 명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gridSpan="6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comment_freeboard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8900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COMMENT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gridSpan="6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게시판 댓글</a:t>
                      </a: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ko-KR" alt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테이블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890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Col #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Column Name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Data Type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Length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Key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Null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Default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Comments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890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p</a:t>
                      </a: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id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int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11</a:t>
                      </a:r>
                      <a:r>
                        <a:rPr lang="ko-KR" alt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PK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FALSE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ko-KR" alt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게시물 </a:t>
                      </a: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ID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890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2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uid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int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11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PK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FALSE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ID</a:t>
                      </a:r>
                      <a:r>
                        <a:rPr lang="ko-KR" alt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 번호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0890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created_date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datetime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en-US" altLang="ko-KR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PK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FALSE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댓글을</a:t>
                      </a: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ko-KR" alt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작성한 날짜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0890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comments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text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FALSE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댓글 내용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0890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username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varchar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150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FALSE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000" b="1" i="0" strike="noStrike" kern="120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사용자 이름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967763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9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  <a:cs typeface="+mj-cs"/>
              </a:rPr>
              <a:t>프로그램 </a:t>
            </a:r>
            <a:r>
              <a:rPr lang="en-US" altLang="ko-KR" sz="1700" b="1">
                <a:solidFill>
                  <a:schemeClr val="bg1"/>
                </a:solidFill>
                <a:latin typeface="+mn-ea"/>
                <a:cs typeface="+mj-cs"/>
              </a:rPr>
              <a:t>-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목록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1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" name="막힌 원호 34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B7AB043D-CDC3-4913-BDD2-B8CA0D590991}"/>
              </a:ext>
            </a:extLst>
          </p:cNvPr>
          <p:cNvGraphicFramePr>
            <a:graphicFrameLocks noGrp="1"/>
          </p:cNvGraphicFramePr>
          <p:nvPr/>
        </p:nvGraphicFramePr>
        <p:xfrm>
          <a:off x="107504" y="1241377"/>
          <a:ext cx="8860739" cy="4553448"/>
        </p:xfrm>
        <a:graphic>
          <a:graphicData uri="http://schemas.openxmlformats.org/drawingml/2006/table">
            <a:tbl>
              <a:tblPr/>
              <a:tblGrid>
                <a:gridCol w="1278733">
                  <a:extLst>
                    <a:ext uri="{9D8B030D-6E8A-4147-A177-3AD203B41FA5}">
                      <a16:colId xmlns:a16="http://schemas.microsoft.com/office/drawing/2014/main" val="2232542027"/>
                    </a:ext>
                  </a:extLst>
                </a:gridCol>
                <a:gridCol w="2826806">
                  <a:extLst>
                    <a:ext uri="{9D8B030D-6E8A-4147-A177-3AD203B41FA5}">
                      <a16:colId xmlns:a16="http://schemas.microsoft.com/office/drawing/2014/main" val="2396104343"/>
                    </a:ext>
                  </a:extLst>
                </a:gridCol>
                <a:gridCol w="4755200">
                  <a:extLst>
                    <a:ext uri="{9D8B030D-6E8A-4147-A177-3AD203B41FA5}">
                      <a16:colId xmlns:a16="http://schemas.microsoft.com/office/drawing/2014/main" val="401915053"/>
                    </a:ext>
                  </a:extLst>
                </a:gridCol>
              </a:tblGrid>
              <a:tr h="37945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기능 분류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기능번호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기능 명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1D6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1835788"/>
                  </a:ext>
                </a:extLst>
              </a:tr>
              <a:tr h="379454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졸음 감지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A-001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u="none" strike="noStrike" dirty="0">
                          <a:effectLst/>
                        </a:rPr>
                        <a:t>얼굴 인식 및 눈동자 검출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09221115"/>
                  </a:ext>
                </a:extLst>
              </a:tr>
              <a:tr h="3794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A-002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u="none" strike="noStrike" dirty="0">
                          <a:effectLst/>
                        </a:rPr>
                        <a:t>졸음 인식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68177341"/>
                  </a:ext>
                </a:extLst>
              </a:tr>
              <a:tr h="3794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A-003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u="none" strike="noStrike" dirty="0">
                          <a:effectLst/>
                        </a:rPr>
                        <a:t>감지 알림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20766067"/>
                  </a:ext>
                </a:extLst>
              </a:tr>
              <a:tr h="3794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A-004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졸음 해소 방법 제시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31116825"/>
                  </a:ext>
                </a:extLst>
              </a:tr>
              <a:tr h="379454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눈 깜빡임 감지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B-001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u="none" strike="noStrike" dirty="0">
                          <a:effectLst/>
                        </a:rPr>
                        <a:t>얼굴 인식 및 눈동자 검출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28640514"/>
                  </a:ext>
                </a:extLst>
              </a:tr>
              <a:tr h="3794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B-002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u="none" strike="noStrike" dirty="0">
                          <a:effectLst/>
                        </a:rPr>
                        <a:t>눈동자 깜빡임 횟수 측정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58658577"/>
                  </a:ext>
                </a:extLst>
              </a:tr>
              <a:tr h="3794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B-003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눈동자 깜빡임 횟수 부족 알림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52483173"/>
                  </a:ext>
                </a:extLst>
              </a:tr>
              <a:tr h="3794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B-004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u="none" strike="noStrike" dirty="0">
                          <a:effectLst/>
                        </a:rPr>
                        <a:t>안구 건조증 예방 방지법 제시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4532176"/>
                  </a:ext>
                </a:extLst>
              </a:tr>
              <a:tr h="379454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통계 서비스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C-001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u="none" strike="noStrike" dirty="0">
                          <a:effectLst/>
                        </a:rPr>
                        <a:t>졸음 통계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75558205"/>
                  </a:ext>
                </a:extLst>
              </a:tr>
              <a:tr h="3794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C-002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u="none" strike="noStrike" dirty="0">
                          <a:effectLst/>
                        </a:rPr>
                        <a:t>쉬는 시간 추천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93247895"/>
                  </a:ext>
                </a:extLst>
              </a:tr>
              <a:tr h="3794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C-003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u="none" strike="noStrike" dirty="0">
                          <a:effectLst/>
                        </a:rPr>
                        <a:t>경고 횟수 통계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40066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043918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9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  <a:cs typeface="+mj-cs"/>
              </a:rPr>
              <a:t>프로그램 </a:t>
            </a:r>
            <a:r>
              <a:rPr lang="en-US" altLang="ko-KR" sz="1700" b="1">
                <a:solidFill>
                  <a:schemeClr val="bg1"/>
                </a:solidFill>
                <a:latin typeface="+mn-ea"/>
                <a:cs typeface="+mj-cs"/>
              </a:rPr>
              <a:t>-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목록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1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" name="막힌 원호 34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EBB1C3A1-65B0-4AC3-A933-16F198079A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128055"/>
              </p:ext>
            </p:extLst>
          </p:nvPr>
        </p:nvGraphicFramePr>
        <p:xfrm>
          <a:off x="107504" y="1241377"/>
          <a:ext cx="8860739" cy="4932902"/>
        </p:xfrm>
        <a:graphic>
          <a:graphicData uri="http://schemas.openxmlformats.org/drawingml/2006/table">
            <a:tbl>
              <a:tblPr/>
              <a:tblGrid>
                <a:gridCol w="1278733">
                  <a:extLst>
                    <a:ext uri="{9D8B030D-6E8A-4147-A177-3AD203B41FA5}">
                      <a16:colId xmlns:a16="http://schemas.microsoft.com/office/drawing/2014/main" val="2232542027"/>
                    </a:ext>
                  </a:extLst>
                </a:gridCol>
                <a:gridCol w="2826806">
                  <a:extLst>
                    <a:ext uri="{9D8B030D-6E8A-4147-A177-3AD203B41FA5}">
                      <a16:colId xmlns:a16="http://schemas.microsoft.com/office/drawing/2014/main" val="2396104343"/>
                    </a:ext>
                  </a:extLst>
                </a:gridCol>
                <a:gridCol w="4755200">
                  <a:extLst>
                    <a:ext uri="{9D8B030D-6E8A-4147-A177-3AD203B41FA5}">
                      <a16:colId xmlns:a16="http://schemas.microsoft.com/office/drawing/2014/main" val="401915053"/>
                    </a:ext>
                  </a:extLst>
                </a:gridCol>
              </a:tblGrid>
              <a:tr h="37945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기능 분류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기능번호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기능 명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1D6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1835788"/>
                  </a:ext>
                </a:extLst>
              </a:tr>
              <a:tr h="379454"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투두리스트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D-001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u="none" strike="noStrike" dirty="0">
                          <a:effectLst/>
                        </a:rPr>
                        <a:t>일간 투두리스트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09221115"/>
                  </a:ext>
                </a:extLst>
              </a:tr>
              <a:tr h="3794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D-002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u="none" strike="noStrike" dirty="0">
                          <a:effectLst/>
                        </a:rPr>
                        <a:t>주간 투두리스트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68177341"/>
                  </a:ext>
                </a:extLst>
              </a:tr>
              <a:tr h="3794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D-003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u="none" strike="noStrike" dirty="0">
                          <a:effectLst/>
                        </a:rPr>
                        <a:t>월간 투두리스트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20766067"/>
                  </a:ext>
                </a:extLst>
              </a:tr>
              <a:tr h="3794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D-004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u="none" strike="noStrike" dirty="0">
                          <a:effectLst/>
                        </a:rPr>
                        <a:t>일정 알림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31116825"/>
                  </a:ext>
                </a:extLst>
              </a:tr>
              <a:tr h="3794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D-005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u="none" strike="noStrike" dirty="0">
                          <a:effectLst/>
                        </a:rPr>
                        <a:t>기타 기능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28640514"/>
                  </a:ext>
                </a:extLst>
              </a:tr>
              <a:tr h="3794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D-006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u="none" strike="noStrike" dirty="0">
                          <a:effectLst/>
                        </a:rPr>
                        <a:t>출석 체크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58658577"/>
                  </a:ext>
                </a:extLst>
              </a:tr>
              <a:tr h="379454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로그인 및 </a:t>
                      </a:r>
                      <a:endParaRPr lang="en-US" altLang="ko-KR" sz="1000" u="none" strike="noStrike" dirty="0">
                        <a:effectLst/>
                      </a:endParaRPr>
                    </a:p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회원가입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E-001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u="none" strike="noStrike" dirty="0">
                          <a:effectLst/>
                        </a:rPr>
                        <a:t>신규회원 </a:t>
                      </a:r>
                      <a:r>
                        <a:rPr lang="en-US" altLang="ko-KR" sz="1000" u="none" strike="noStrike" dirty="0">
                          <a:effectLst/>
                        </a:rPr>
                        <a:t>- </a:t>
                      </a:r>
                      <a:r>
                        <a:rPr lang="ko-KR" altLang="en-US" sz="1000" u="none" strike="noStrike" dirty="0">
                          <a:effectLst/>
                        </a:rPr>
                        <a:t>계정 연동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52483173"/>
                  </a:ext>
                </a:extLst>
              </a:tr>
              <a:tr h="3794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E-002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u="none" strike="noStrike" dirty="0">
                          <a:effectLst/>
                        </a:rPr>
                        <a:t>신규회원 </a:t>
                      </a:r>
                      <a:r>
                        <a:rPr lang="en-US" altLang="ko-KR" sz="1000" u="none" strike="noStrike" dirty="0">
                          <a:effectLst/>
                        </a:rPr>
                        <a:t>- </a:t>
                      </a:r>
                      <a:r>
                        <a:rPr lang="ko-KR" altLang="en-US" sz="1000" u="none" strike="noStrike" dirty="0">
                          <a:effectLst/>
                        </a:rPr>
                        <a:t>회원가입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4532176"/>
                  </a:ext>
                </a:extLst>
              </a:tr>
              <a:tr h="3794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E-003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u="none" strike="noStrike" dirty="0">
                          <a:effectLst/>
                        </a:rPr>
                        <a:t>로그인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61652864"/>
                  </a:ext>
                </a:extLst>
              </a:tr>
              <a:tr h="379454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게시판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F-001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u="none" strike="noStrike" dirty="0">
                          <a:effectLst/>
                        </a:rPr>
                        <a:t>자유 게시판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75558205"/>
                  </a:ext>
                </a:extLst>
              </a:tr>
              <a:tr h="3794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F-002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00" u="none" strike="noStrike" dirty="0">
                          <a:effectLst/>
                        </a:rPr>
                        <a:t>Q &amp; A </a:t>
                      </a:r>
                      <a:r>
                        <a:rPr lang="ko-KR" altLang="en-US" sz="1000" u="none" strike="noStrike" dirty="0">
                          <a:effectLst/>
                        </a:rPr>
                        <a:t>게시판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93247895"/>
                  </a:ext>
                </a:extLst>
              </a:tr>
              <a:tr h="3794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F-003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u="none" strike="noStrike" dirty="0">
                          <a:effectLst/>
                        </a:rPr>
                        <a:t>랭킹 게시판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40066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294822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연결선 17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4" name="제목 12"/>
          <p:cNvSpPr txBox="1">
            <a:spLocks/>
          </p:cNvSpPr>
          <p:nvPr/>
        </p:nvSpPr>
        <p:spPr>
          <a:xfrm>
            <a:off x="323528" y="692696"/>
            <a:ext cx="2880320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</a:rPr>
              <a:t>테이블 정의서 </a:t>
            </a:r>
            <a:r>
              <a:rPr lang="en-US" altLang="ko-KR" sz="1700" b="1">
                <a:solidFill>
                  <a:schemeClr val="bg1"/>
                </a:solidFill>
                <a:latin typeface="+mn-ea"/>
              </a:rPr>
              <a:t>- </a:t>
            </a:r>
            <a:r>
              <a:rPr lang="en-US" altLang="ko-KR" sz="1700" b="1">
                <a:solidFill>
                  <a:schemeClr val="bg1"/>
                </a:solidFill>
                <a:latin typeface="+mn-ea"/>
                <a:cs typeface="+mj-cs"/>
              </a:rPr>
              <a:t>ERD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7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" name="막힌 원호 29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 err="1"/>
              <a:t>한이음</a:t>
            </a:r>
            <a:r>
              <a:rPr lang="ko-KR" altLang="en-US" dirty="0"/>
              <a:t> ▶ 프로그램 설계서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222256" y="1360240"/>
            <a:ext cx="8670224" cy="492410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69" name="TextBox 268">
            <a:extLst>
              <a:ext uri="{FF2B5EF4-FFF2-40B4-BE49-F238E27FC236}">
                <a16:creationId xmlns:a16="http://schemas.microsoft.com/office/drawing/2014/main" id="{0380A833-7D7C-4932-A3A5-600223B7C885}"/>
              </a:ext>
            </a:extLst>
          </p:cNvPr>
          <p:cNvSpPr txBox="1"/>
          <p:nvPr/>
        </p:nvSpPr>
        <p:spPr>
          <a:xfrm>
            <a:off x="187802" y="1360240"/>
            <a:ext cx="1493479" cy="3331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500" b="1" dirty="0">
                <a:solidFill>
                  <a:prstClr val="black"/>
                </a:solidFill>
                <a:latin typeface="함초롬돋움"/>
                <a:ea typeface="함초롬돋움" panose="020B0604000101010101" pitchFamily="50" charset="-127"/>
                <a:cs typeface="Times New Roman"/>
              </a:rPr>
              <a:t>테이블 구성도</a:t>
            </a:r>
          </a:p>
        </p:txBody>
      </p:sp>
      <p:graphicFrame>
        <p:nvGraphicFramePr>
          <p:cNvPr id="270" name="표 269">
            <a:extLst>
              <a:ext uri="{FF2B5EF4-FFF2-40B4-BE49-F238E27FC236}">
                <a16:creationId xmlns:a16="http://schemas.microsoft.com/office/drawing/2014/main" id="{E7E4EDA0-F936-466F-AAA4-EBA629058FA6}"/>
              </a:ext>
            </a:extLst>
          </p:cNvPr>
          <p:cNvGraphicFramePr>
            <a:graphicFrameLocks noGrp="1"/>
          </p:cNvGraphicFramePr>
          <p:nvPr/>
        </p:nvGraphicFramePr>
        <p:xfrm>
          <a:off x="759162" y="2591777"/>
          <a:ext cx="1176996" cy="264794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661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08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0988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 dirty="0" err="1">
                          <a:solidFill>
                            <a:schemeClr val="bg1"/>
                          </a:solidFill>
                        </a:rPr>
                        <a:t>auth_user</a:t>
                      </a:r>
                      <a:endParaRPr lang="en-US" altLang="ko-KR" sz="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777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 dirty="0"/>
                        <a:t>PK</a:t>
                      </a:r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 dirty="0"/>
                        <a:t>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777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/>
                        <a:t>password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777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endParaRPr lang="en-US" altLang="ko-KR" sz="80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 dirty="0"/>
                        <a:t>username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777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/>
                        <a:t>first_name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777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 dirty="0" err="1"/>
                        <a:t>last_name</a:t>
                      </a:r>
                      <a:endParaRPr lang="en-US" altLang="ko-KR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777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/>
                        <a:t>email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0777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/>
                        <a:t>last_login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0777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/>
                        <a:t>is_suoeruser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0777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/>
                        <a:t>is_staff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0777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/>
                        <a:t>is_active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0777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 dirty="0" err="1"/>
                        <a:t>date_joined</a:t>
                      </a:r>
                      <a:endParaRPr lang="en-US" altLang="ko-KR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graphicFrame>
        <p:nvGraphicFramePr>
          <p:cNvPr id="271" name="표 270">
            <a:extLst>
              <a:ext uri="{FF2B5EF4-FFF2-40B4-BE49-F238E27FC236}">
                <a16:creationId xmlns:a16="http://schemas.microsoft.com/office/drawing/2014/main" id="{640EBFAE-C0A7-488D-A3CC-98E6142260AD}"/>
              </a:ext>
            </a:extLst>
          </p:cNvPr>
          <p:cNvGraphicFramePr>
            <a:graphicFrameLocks noGrp="1"/>
          </p:cNvGraphicFramePr>
          <p:nvPr/>
        </p:nvGraphicFramePr>
        <p:xfrm>
          <a:off x="2398751" y="1710560"/>
          <a:ext cx="1049575" cy="89490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294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4821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 dirty="0" err="1">
                          <a:solidFill>
                            <a:schemeClr val="bg1"/>
                          </a:solidFill>
                        </a:rPr>
                        <a:t>blink_data</a:t>
                      </a:r>
                      <a:endParaRPr lang="en-US" altLang="ko-KR" sz="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endParaRPr lang="en-US" altLang="ko-KR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309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/>
                        <a:t>PK</a:t>
                      </a:r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 dirty="0"/>
                        <a:t>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309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endParaRPr lang="en-US" altLang="ko-KR" sz="80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/>
                        <a:t>username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309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/>
                        <a:t>PK</a:t>
                      </a:r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 dirty="0" err="1"/>
                        <a:t>b_time</a:t>
                      </a:r>
                      <a:endParaRPr lang="en-US" altLang="ko-KR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272" name="표 271">
            <a:extLst>
              <a:ext uri="{FF2B5EF4-FFF2-40B4-BE49-F238E27FC236}">
                <a16:creationId xmlns:a16="http://schemas.microsoft.com/office/drawing/2014/main" id="{4AAF6CFD-A414-4A57-AF54-CC9C970B7AF9}"/>
              </a:ext>
            </a:extLst>
          </p:cNvPr>
          <p:cNvGraphicFramePr>
            <a:graphicFrameLocks noGrp="1"/>
          </p:cNvGraphicFramePr>
          <p:nvPr/>
        </p:nvGraphicFramePr>
        <p:xfrm>
          <a:off x="2398752" y="3179004"/>
          <a:ext cx="1049574" cy="89871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294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4821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 dirty="0" err="1">
                          <a:solidFill>
                            <a:schemeClr val="bg1"/>
                          </a:solidFill>
                        </a:rPr>
                        <a:t>drowsiness_data</a:t>
                      </a:r>
                      <a:endParaRPr lang="en-US" altLang="ko-KR" sz="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endParaRPr lang="en-US" altLang="ko-KR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526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/>
                        <a:t>PK</a:t>
                      </a:r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/>
                        <a:t>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4377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endParaRPr lang="en-US" altLang="ko-KR" sz="80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/>
                        <a:t>username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526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/>
                        <a:t>PK</a:t>
                      </a:r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 dirty="0" err="1"/>
                        <a:t>d_time</a:t>
                      </a:r>
                      <a:endParaRPr lang="en-US" altLang="ko-KR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273" name="표 272">
            <a:extLst>
              <a:ext uri="{FF2B5EF4-FFF2-40B4-BE49-F238E27FC236}">
                <a16:creationId xmlns:a16="http://schemas.microsoft.com/office/drawing/2014/main" id="{59C308F0-97B5-4F98-B985-27E5264236D2}"/>
              </a:ext>
            </a:extLst>
          </p:cNvPr>
          <p:cNvGraphicFramePr>
            <a:graphicFrameLocks noGrp="1"/>
          </p:cNvGraphicFramePr>
          <p:nvPr/>
        </p:nvGraphicFramePr>
        <p:xfrm>
          <a:off x="2398751" y="4665071"/>
          <a:ext cx="1049575" cy="15405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294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0340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 dirty="0" err="1">
                          <a:solidFill>
                            <a:schemeClr val="bg1"/>
                          </a:solidFill>
                        </a:rPr>
                        <a:t>todo_list</a:t>
                      </a:r>
                      <a:endParaRPr lang="en-US" altLang="ko-KR" sz="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endParaRPr lang="en-US" altLang="ko-KR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6639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/>
                        <a:t>PK</a:t>
                      </a:r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/>
                        <a:t>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6639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endParaRPr lang="en-US" altLang="ko-KR" sz="80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/>
                        <a:t>uid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6639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endParaRPr lang="en-US" altLang="ko-KR" sz="80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/>
                        <a:t>username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6639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endParaRPr lang="en-US" altLang="ko-KR" sz="80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/>
                        <a:t>content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6639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endParaRPr lang="en-US" altLang="ko-KR" sz="80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/>
                        <a:t>reg_time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6639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endParaRPr lang="en-US" altLang="ko-KR" sz="80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 dirty="0" err="1"/>
                        <a:t>reg_date</a:t>
                      </a:r>
                      <a:endParaRPr lang="en-US" altLang="ko-KR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74" name="표 273">
            <a:extLst>
              <a:ext uri="{FF2B5EF4-FFF2-40B4-BE49-F238E27FC236}">
                <a16:creationId xmlns:a16="http://schemas.microsoft.com/office/drawing/2014/main" id="{E9C18471-7A6D-4D8B-A6BE-F4B198DEC385}"/>
              </a:ext>
            </a:extLst>
          </p:cNvPr>
          <p:cNvGraphicFramePr>
            <a:graphicFrameLocks noGrp="1"/>
          </p:cNvGraphicFramePr>
          <p:nvPr/>
        </p:nvGraphicFramePr>
        <p:xfrm>
          <a:off x="3664350" y="4665071"/>
          <a:ext cx="1080120" cy="1515027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600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34867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 dirty="0" err="1">
                          <a:solidFill>
                            <a:schemeClr val="bg1"/>
                          </a:solidFill>
                        </a:rPr>
                        <a:t>complete_list</a:t>
                      </a:r>
                      <a:endParaRPr lang="en-US" altLang="ko-KR" sz="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endParaRPr lang="en-US" altLang="ko-KR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6639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/>
                        <a:t>PK</a:t>
                      </a:r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/>
                        <a:t>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6639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endParaRPr lang="en-US" altLang="ko-KR" sz="80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/>
                        <a:t>uid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6639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endParaRPr lang="en-US" altLang="ko-KR" sz="80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/>
                        <a:t>username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6639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endParaRPr lang="en-US" altLang="ko-KR" sz="80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/>
                        <a:t>content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6639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endParaRPr lang="en-US" altLang="ko-KR" sz="80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/>
                        <a:t>END_DATE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6639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endParaRPr lang="en-US" altLang="ko-KR" sz="80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 dirty="0"/>
                        <a:t>END_TIME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75" name="표 274">
            <a:extLst>
              <a:ext uri="{FF2B5EF4-FFF2-40B4-BE49-F238E27FC236}">
                <a16:creationId xmlns:a16="http://schemas.microsoft.com/office/drawing/2014/main" id="{B433680D-0B5D-41D8-9826-709FF9FF5ED9}"/>
              </a:ext>
            </a:extLst>
          </p:cNvPr>
          <p:cNvGraphicFramePr>
            <a:graphicFrameLocks noGrp="1"/>
          </p:cNvGraphicFramePr>
          <p:nvPr/>
        </p:nvGraphicFramePr>
        <p:xfrm>
          <a:off x="5104510" y="1788026"/>
          <a:ext cx="1512168" cy="173883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320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7925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freeboard</a:t>
                      </a:r>
                    </a:p>
                  </a:txBody>
                  <a:tcPr/>
                </a:tc>
                <a:tc hMerge="1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endParaRPr lang="en-US" altLang="ko-KR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792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 dirty="0"/>
                        <a:t>PK</a:t>
                      </a:r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/>
                        <a:t>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792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endParaRPr lang="en-US" altLang="ko-KR" sz="80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/>
                        <a:t>uid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92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endParaRPr lang="en-US" altLang="ko-KR" sz="80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/>
                        <a:t>username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792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endParaRPr lang="en-US" altLang="ko-KR" sz="80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/>
                        <a:t>title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792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endParaRPr lang="en-US" altLang="ko-KR" sz="80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/>
                        <a:t>content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910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endParaRPr lang="en-US" altLang="ko-KR" sz="80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/>
                        <a:t>registered_time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792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endParaRPr lang="en-US" altLang="ko-KR" sz="80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 dirty="0"/>
                        <a:t>hits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76" name="표 275">
            <a:extLst>
              <a:ext uri="{FF2B5EF4-FFF2-40B4-BE49-F238E27FC236}">
                <a16:creationId xmlns:a16="http://schemas.microsoft.com/office/drawing/2014/main" id="{4D19634C-D63A-4970-93E7-CEB7FD985AE3}"/>
              </a:ext>
            </a:extLst>
          </p:cNvPr>
          <p:cNvGraphicFramePr>
            <a:graphicFrameLocks noGrp="1"/>
          </p:cNvGraphicFramePr>
          <p:nvPr/>
        </p:nvGraphicFramePr>
        <p:xfrm>
          <a:off x="5075261" y="4153858"/>
          <a:ext cx="1469409" cy="173554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612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2024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 dirty="0" err="1">
                          <a:solidFill>
                            <a:schemeClr val="bg1"/>
                          </a:solidFill>
                        </a:rPr>
                        <a:t>questionboard</a:t>
                      </a:r>
                      <a:endParaRPr lang="en-US" altLang="ko-KR" sz="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endParaRPr lang="en-US" altLang="ko-KR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296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 dirty="0"/>
                        <a:t>PK</a:t>
                      </a:r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 dirty="0"/>
                        <a:t>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3296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endParaRPr lang="en-US" altLang="ko-KR" sz="80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/>
                        <a:t>uid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296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endParaRPr lang="en-US" altLang="ko-KR" sz="80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/>
                        <a:t>username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3296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endParaRPr lang="en-US" altLang="ko-KR" sz="80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/>
                        <a:t>title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3296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endParaRPr lang="en-US" altLang="ko-KR" sz="80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/>
                        <a:t>content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4876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endParaRPr lang="en-US" altLang="ko-KR" sz="80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/>
                        <a:t>registered_time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3296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endParaRPr lang="en-US" altLang="ko-KR" sz="80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 dirty="0"/>
                        <a:t>hits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77" name="표 276">
            <a:extLst>
              <a:ext uri="{FF2B5EF4-FFF2-40B4-BE49-F238E27FC236}">
                <a16:creationId xmlns:a16="http://schemas.microsoft.com/office/drawing/2014/main" id="{52D47BFE-1E25-4383-8376-86B81780265D}"/>
              </a:ext>
            </a:extLst>
          </p:cNvPr>
          <p:cNvGraphicFramePr>
            <a:graphicFrameLocks noGrp="1"/>
          </p:cNvGraphicFramePr>
          <p:nvPr/>
        </p:nvGraphicFramePr>
        <p:xfrm>
          <a:off x="7209981" y="1790732"/>
          <a:ext cx="1250451" cy="137858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863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8553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 dirty="0" err="1">
                          <a:solidFill>
                            <a:schemeClr val="bg1"/>
                          </a:solidFill>
                        </a:rPr>
                        <a:t>comment_freeboard</a:t>
                      </a:r>
                      <a:endParaRPr lang="en-US" altLang="ko-KR" sz="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freeboard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4167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 dirty="0"/>
                        <a:t>PK</a:t>
                      </a:r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/>
                        <a:t>uid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4167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/>
                        <a:t>PK</a:t>
                      </a:r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/>
                        <a:t>pid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4167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endParaRPr lang="en-US" altLang="ko-KR" sz="80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/>
                        <a:t>username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5087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/>
                        <a:t>PK</a:t>
                      </a:r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/>
                        <a:t>created_date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4167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endParaRPr lang="en-US" altLang="ko-KR" sz="80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 dirty="0"/>
                        <a:t>comments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278" name="표 277">
            <a:extLst>
              <a:ext uri="{FF2B5EF4-FFF2-40B4-BE49-F238E27FC236}">
                <a16:creationId xmlns:a16="http://schemas.microsoft.com/office/drawing/2014/main" id="{E1154A2F-7248-41FF-94C3-D6C8D92D2E52}"/>
              </a:ext>
            </a:extLst>
          </p:cNvPr>
          <p:cNvGraphicFramePr>
            <a:graphicFrameLocks noGrp="1"/>
          </p:cNvGraphicFramePr>
          <p:nvPr/>
        </p:nvGraphicFramePr>
        <p:xfrm>
          <a:off x="7187228" y="4175550"/>
          <a:ext cx="1417220" cy="137858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091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8553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 dirty="0" err="1">
                          <a:solidFill>
                            <a:schemeClr val="bg1"/>
                          </a:solidFill>
                        </a:rPr>
                        <a:t>comment_questionboard</a:t>
                      </a:r>
                      <a:endParaRPr lang="en-US" altLang="ko-KR" sz="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 dirty="0" err="1">
                          <a:solidFill>
                            <a:schemeClr val="bg1"/>
                          </a:solidFill>
                        </a:rPr>
                        <a:t>questionboard</a:t>
                      </a:r>
                      <a:endParaRPr lang="en-US" altLang="ko-KR" sz="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4167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/>
                        <a:t>PK</a:t>
                      </a:r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 dirty="0" err="1"/>
                        <a:t>uid</a:t>
                      </a:r>
                      <a:endParaRPr lang="en-US" altLang="ko-KR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4167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/>
                        <a:t>PK</a:t>
                      </a:r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/>
                        <a:t>pid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4167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endParaRPr lang="en-US" altLang="ko-KR" sz="80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/>
                        <a:t>username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5087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/>
                        <a:t>PK</a:t>
                      </a:r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/>
                        <a:t>created_date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4167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endParaRPr lang="en-US" altLang="ko-KR" sz="80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 dirty="0"/>
                        <a:t>comments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cxnSp>
        <p:nvCxnSpPr>
          <p:cNvPr id="279" name="직선 연결선 278">
            <a:extLst>
              <a:ext uri="{FF2B5EF4-FFF2-40B4-BE49-F238E27FC236}">
                <a16:creationId xmlns:a16="http://schemas.microsoft.com/office/drawing/2014/main" id="{9A3A9E5B-48D9-48F0-A05C-0918E57BF674}"/>
              </a:ext>
            </a:extLst>
          </p:cNvPr>
          <p:cNvCxnSpPr>
            <a:cxnSpLocks/>
          </p:cNvCxnSpPr>
          <p:nvPr/>
        </p:nvCxnSpPr>
        <p:spPr>
          <a:xfrm>
            <a:off x="6594583" y="1877173"/>
            <a:ext cx="641713" cy="0"/>
          </a:xfrm>
          <a:prstGeom prst="line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280" name="직선 연결선 279">
            <a:extLst>
              <a:ext uri="{FF2B5EF4-FFF2-40B4-BE49-F238E27FC236}">
                <a16:creationId xmlns:a16="http://schemas.microsoft.com/office/drawing/2014/main" id="{C92CBE33-7131-4C03-B4F7-090493E4B422}"/>
              </a:ext>
            </a:extLst>
          </p:cNvPr>
          <p:cNvCxnSpPr>
            <a:cxnSpLocks/>
          </p:cNvCxnSpPr>
          <p:nvPr/>
        </p:nvCxnSpPr>
        <p:spPr>
          <a:xfrm>
            <a:off x="6455806" y="4313643"/>
            <a:ext cx="754175" cy="0"/>
          </a:xfrm>
          <a:prstGeom prst="line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282" name="직선 연결선 281">
            <a:extLst>
              <a:ext uri="{FF2B5EF4-FFF2-40B4-BE49-F238E27FC236}">
                <a16:creationId xmlns:a16="http://schemas.microsoft.com/office/drawing/2014/main" id="{99079907-A3A6-4CB5-A9EC-06BE289CD028}"/>
              </a:ext>
            </a:extLst>
          </p:cNvPr>
          <p:cNvCxnSpPr/>
          <p:nvPr/>
        </p:nvCxnSpPr>
        <p:spPr>
          <a:xfrm rot="16200000" flipH="1">
            <a:off x="733258" y="3350560"/>
            <a:ext cx="2993598" cy="0"/>
          </a:xfrm>
          <a:prstGeom prst="line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283" name="직선 연결선 282">
            <a:extLst>
              <a:ext uri="{FF2B5EF4-FFF2-40B4-BE49-F238E27FC236}">
                <a16:creationId xmlns:a16="http://schemas.microsoft.com/office/drawing/2014/main" id="{7E2EC0D1-195F-4F6A-9970-947A577A7FDB}"/>
              </a:ext>
            </a:extLst>
          </p:cNvPr>
          <p:cNvCxnSpPr/>
          <p:nvPr/>
        </p:nvCxnSpPr>
        <p:spPr>
          <a:xfrm>
            <a:off x="2231240" y="1859994"/>
            <a:ext cx="167511" cy="0"/>
          </a:xfrm>
          <a:prstGeom prst="line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284" name="직선 연결선 283">
            <a:extLst>
              <a:ext uri="{FF2B5EF4-FFF2-40B4-BE49-F238E27FC236}">
                <a16:creationId xmlns:a16="http://schemas.microsoft.com/office/drawing/2014/main" id="{725C1EB7-CC34-4290-9EDF-7C3CBA1B5E2E}"/>
              </a:ext>
            </a:extLst>
          </p:cNvPr>
          <p:cNvCxnSpPr/>
          <p:nvPr/>
        </p:nvCxnSpPr>
        <p:spPr>
          <a:xfrm rot="10800000">
            <a:off x="2231240" y="4853592"/>
            <a:ext cx="167512" cy="0"/>
          </a:xfrm>
          <a:prstGeom prst="line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285" name="직선 연결선 284">
            <a:extLst>
              <a:ext uri="{FF2B5EF4-FFF2-40B4-BE49-F238E27FC236}">
                <a16:creationId xmlns:a16="http://schemas.microsoft.com/office/drawing/2014/main" id="{4F70F194-45E4-43E0-A1E1-2E71CE11D7A2}"/>
              </a:ext>
            </a:extLst>
          </p:cNvPr>
          <p:cNvCxnSpPr/>
          <p:nvPr/>
        </p:nvCxnSpPr>
        <p:spPr>
          <a:xfrm>
            <a:off x="2231240" y="3290118"/>
            <a:ext cx="167511" cy="0"/>
          </a:xfrm>
          <a:prstGeom prst="line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286" name="직선 연결선 285">
            <a:extLst>
              <a:ext uri="{FF2B5EF4-FFF2-40B4-BE49-F238E27FC236}">
                <a16:creationId xmlns:a16="http://schemas.microsoft.com/office/drawing/2014/main" id="{72A3CC9B-7924-4A84-9906-36969D6C1091}"/>
              </a:ext>
            </a:extLst>
          </p:cNvPr>
          <p:cNvCxnSpPr>
            <a:cxnSpLocks/>
          </p:cNvCxnSpPr>
          <p:nvPr/>
        </p:nvCxnSpPr>
        <p:spPr>
          <a:xfrm>
            <a:off x="1949734" y="2739698"/>
            <a:ext cx="274456" cy="0"/>
          </a:xfrm>
          <a:prstGeom prst="line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287" name="연결선: 꺾임 286">
            <a:extLst>
              <a:ext uri="{FF2B5EF4-FFF2-40B4-BE49-F238E27FC236}">
                <a16:creationId xmlns:a16="http://schemas.microsoft.com/office/drawing/2014/main" id="{24D253D6-0675-49FD-B7B8-2700899D9D18}"/>
              </a:ext>
            </a:extLst>
          </p:cNvPr>
          <p:cNvCxnSpPr>
            <a:cxnSpLocks/>
          </p:cNvCxnSpPr>
          <p:nvPr/>
        </p:nvCxnSpPr>
        <p:spPr>
          <a:xfrm flipV="1">
            <a:off x="2234646" y="1982889"/>
            <a:ext cx="2869864" cy="883123"/>
          </a:xfrm>
          <a:prstGeom prst="bentConnector3">
            <a:avLst>
              <a:gd name="adj1" fmla="val 65110"/>
            </a:avLst>
          </a:prstGeom>
          <a:noFill/>
          <a:ln w="12700" cap="flat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288" name="연결선: 꺾임 287">
            <a:extLst>
              <a:ext uri="{FF2B5EF4-FFF2-40B4-BE49-F238E27FC236}">
                <a16:creationId xmlns:a16="http://schemas.microsoft.com/office/drawing/2014/main" id="{AD713306-0239-4271-B570-F8AEA74E5183}"/>
              </a:ext>
            </a:extLst>
          </p:cNvPr>
          <p:cNvCxnSpPr>
            <a:cxnSpLocks/>
          </p:cNvCxnSpPr>
          <p:nvPr/>
        </p:nvCxnSpPr>
        <p:spPr>
          <a:xfrm flipV="1">
            <a:off x="2243428" y="4251352"/>
            <a:ext cx="2861082" cy="90969"/>
          </a:xfrm>
          <a:prstGeom prst="bentConnector3">
            <a:avLst>
              <a:gd name="adj1" fmla="val 66145"/>
            </a:avLst>
          </a:prstGeom>
          <a:noFill/>
          <a:ln w="12700" cap="flat" cmpd="sng" algn="ctr">
            <a:solidFill>
              <a:sysClr val="windowText" lastClr="000000"/>
            </a:solidFill>
            <a:prstDash val="solid"/>
          </a:ln>
          <a:effectLst/>
        </p:spPr>
      </p:cxnSp>
      <p:sp>
        <p:nvSpPr>
          <p:cNvPr id="289" name="TextBox 288">
            <a:extLst>
              <a:ext uri="{FF2B5EF4-FFF2-40B4-BE49-F238E27FC236}">
                <a16:creationId xmlns:a16="http://schemas.microsoft.com/office/drawing/2014/main" id="{B52A15C4-C497-407D-9A96-BE5ECA450E2F}"/>
              </a:ext>
            </a:extLst>
          </p:cNvPr>
          <p:cNvSpPr txBox="1"/>
          <p:nvPr/>
        </p:nvSpPr>
        <p:spPr>
          <a:xfrm>
            <a:off x="1857453" y="2480022"/>
            <a:ext cx="236918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300" dirty="0">
                <a:solidFill>
                  <a:prstClr val="black"/>
                </a:solidFill>
                <a:latin typeface="함초롬돋움"/>
                <a:ea typeface="함초롬돋움" panose="020B0604000101010101" pitchFamily="50" charset="-127"/>
                <a:cs typeface="Times New Roman"/>
              </a:rPr>
              <a:t>1</a:t>
            </a:r>
          </a:p>
        </p:txBody>
      </p:sp>
      <p:sp>
        <p:nvSpPr>
          <p:cNvPr id="290" name="TextBox 289">
            <a:extLst>
              <a:ext uri="{FF2B5EF4-FFF2-40B4-BE49-F238E27FC236}">
                <a16:creationId xmlns:a16="http://schemas.microsoft.com/office/drawing/2014/main" id="{87BBC45D-548C-43A8-B1E2-D8557075A289}"/>
              </a:ext>
            </a:extLst>
          </p:cNvPr>
          <p:cNvSpPr txBox="1"/>
          <p:nvPr/>
        </p:nvSpPr>
        <p:spPr>
          <a:xfrm>
            <a:off x="2163706" y="1630943"/>
            <a:ext cx="237838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300" dirty="0">
                <a:solidFill>
                  <a:prstClr val="black"/>
                </a:solidFill>
                <a:latin typeface="함초롬돋움"/>
                <a:ea typeface="함초롬돋움" panose="020B0604000101010101" pitchFamily="50" charset="-127"/>
                <a:cs typeface="Times New Roman"/>
              </a:rPr>
              <a:t>N</a:t>
            </a:r>
          </a:p>
        </p:txBody>
      </p:sp>
      <p:sp>
        <p:nvSpPr>
          <p:cNvPr id="291" name="TextBox 290">
            <a:extLst>
              <a:ext uri="{FF2B5EF4-FFF2-40B4-BE49-F238E27FC236}">
                <a16:creationId xmlns:a16="http://schemas.microsoft.com/office/drawing/2014/main" id="{D6EE3F9E-643D-43C5-B022-5FB8D96C537C}"/>
              </a:ext>
            </a:extLst>
          </p:cNvPr>
          <p:cNvSpPr txBox="1"/>
          <p:nvPr/>
        </p:nvSpPr>
        <p:spPr>
          <a:xfrm>
            <a:off x="2171577" y="3058171"/>
            <a:ext cx="236918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300" dirty="0">
                <a:solidFill>
                  <a:prstClr val="black"/>
                </a:solidFill>
                <a:latin typeface="함초롬돋움"/>
                <a:ea typeface="함초롬돋움" panose="020B0604000101010101" pitchFamily="50" charset="-127"/>
                <a:cs typeface="Times New Roman"/>
              </a:rPr>
              <a:t>N</a:t>
            </a:r>
          </a:p>
        </p:txBody>
      </p:sp>
      <p:sp>
        <p:nvSpPr>
          <p:cNvPr id="292" name="TextBox 291">
            <a:extLst>
              <a:ext uri="{FF2B5EF4-FFF2-40B4-BE49-F238E27FC236}">
                <a16:creationId xmlns:a16="http://schemas.microsoft.com/office/drawing/2014/main" id="{77B5DD60-DC26-4F09-AAAA-E1C8CCD1C8AF}"/>
              </a:ext>
            </a:extLst>
          </p:cNvPr>
          <p:cNvSpPr txBox="1"/>
          <p:nvPr/>
        </p:nvSpPr>
        <p:spPr>
          <a:xfrm>
            <a:off x="2184065" y="4585477"/>
            <a:ext cx="237838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300" dirty="0">
                <a:solidFill>
                  <a:prstClr val="black"/>
                </a:solidFill>
                <a:latin typeface="함초롬돋움"/>
                <a:ea typeface="함초롬돋움" panose="020B0604000101010101" pitchFamily="50" charset="-127"/>
                <a:cs typeface="Times New Roman"/>
              </a:rPr>
              <a:t>N</a:t>
            </a:r>
          </a:p>
        </p:txBody>
      </p:sp>
      <p:sp>
        <p:nvSpPr>
          <p:cNvPr id="293" name="TextBox 292">
            <a:extLst>
              <a:ext uri="{FF2B5EF4-FFF2-40B4-BE49-F238E27FC236}">
                <a16:creationId xmlns:a16="http://schemas.microsoft.com/office/drawing/2014/main" id="{7FA29DCE-7EDA-4390-A47B-F0AA4747F13D}"/>
              </a:ext>
            </a:extLst>
          </p:cNvPr>
          <p:cNvSpPr txBox="1"/>
          <p:nvPr/>
        </p:nvSpPr>
        <p:spPr>
          <a:xfrm>
            <a:off x="4839318" y="1707566"/>
            <a:ext cx="288036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300" dirty="0">
                <a:solidFill>
                  <a:prstClr val="black"/>
                </a:solidFill>
                <a:latin typeface="함초롬돋움"/>
                <a:ea typeface="함초롬돋움" panose="020B0604000101010101" pitchFamily="50" charset="-127"/>
                <a:cs typeface="Times New Roman"/>
              </a:rPr>
              <a:t>N</a:t>
            </a:r>
          </a:p>
        </p:txBody>
      </p:sp>
      <p:sp>
        <p:nvSpPr>
          <p:cNvPr id="294" name="TextBox 293">
            <a:extLst>
              <a:ext uri="{FF2B5EF4-FFF2-40B4-BE49-F238E27FC236}">
                <a16:creationId xmlns:a16="http://schemas.microsoft.com/office/drawing/2014/main" id="{94C47D5F-D23B-4283-9624-9146A60AA2BF}"/>
              </a:ext>
            </a:extLst>
          </p:cNvPr>
          <p:cNvSpPr txBox="1"/>
          <p:nvPr/>
        </p:nvSpPr>
        <p:spPr>
          <a:xfrm>
            <a:off x="4782911" y="3971778"/>
            <a:ext cx="288036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300" dirty="0">
                <a:solidFill>
                  <a:prstClr val="black"/>
                </a:solidFill>
                <a:latin typeface="함초롬돋움"/>
                <a:ea typeface="함초롬돋움" panose="020B0604000101010101" pitchFamily="50" charset="-127"/>
                <a:cs typeface="Times New Roman"/>
              </a:rPr>
              <a:t>N</a:t>
            </a:r>
          </a:p>
        </p:txBody>
      </p:sp>
      <p:sp>
        <p:nvSpPr>
          <p:cNvPr id="295" name="TextBox 294">
            <a:extLst>
              <a:ext uri="{FF2B5EF4-FFF2-40B4-BE49-F238E27FC236}">
                <a16:creationId xmlns:a16="http://schemas.microsoft.com/office/drawing/2014/main" id="{8435EC73-D59B-42A5-8A7D-3BF37297BFDA}"/>
              </a:ext>
            </a:extLst>
          </p:cNvPr>
          <p:cNvSpPr txBox="1"/>
          <p:nvPr/>
        </p:nvSpPr>
        <p:spPr>
          <a:xfrm>
            <a:off x="6537159" y="1621420"/>
            <a:ext cx="237838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300" dirty="0">
                <a:solidFill>
                  <a:prstClr val="black"/>
                </a:solidFill>
                <a:latin typeface="함초롬돋움"/>
                <a:ea typeface="함초롬돋움" panose="020B0604000101010101" pitchFamily="50" charset="-127"/>
                <a:cs typeface="Times New Roman"/>
              </a:rPr>
              <a:t>1</a:t>
            </a:r>
          </a:p>
        </p:txBody>
      </p:sp>
      <p:sp>
        <p:nvSpPr>
          <p:cNvPr id="296" name="TextBox 295">
            <a:extLst>
              <a:ext uri="{FF2B5EF4-FFF2-40B4-BE49-F238E27FC236}">
                <a16:creationId xmlns:a16="http://schemas.microsoft.com/office/drawing/2014/main" id="{C3836FEB-B7A7-4789-BB2B-741B5DABAC1F}"/>
              </a:ext>
            </a:extLst>
          </p:cNvPr>
          <p:cNvSpPr txBox="1"/>
          <p:nvPr/>
        </p:nvSpPr>
        <p:spPr>
          <a:xfrm>
            <a:off x="6460370" y="4043794"/>
            <a:ext cx="239377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300" dirty="0">
                <a:solidFill>
                  <a:prstClr val="black"/>
                </a:solidFill>
                <a:latin typeface="함초롬돋움"/>
                <a:ea typeface="함초롬돋움" panose="020B0604000101010101" pitchFamily="50" charset="-127"/>
                <a:cs typeface="Times New Roman"/>
              </a:rPr>
              <a:t>1</a:t>
            </a:r>
          </a:p>
        </p:txBody>
      </p:sp>
      <p:sp>
        <p:nvSpPr>
          <p:cNvPr id="297" name="TextBox 296">
            <a:extLst>
              <a:ext uri="{FF2B5EF4-FFF2-40B4-BE49-F238E27FC236}">
                <a16:creationId xmlns:a16="http://schemas.microsoft.com/office/drawing/2014/main" id="{74042EF7-3843-4300-BDD9-FE77C7575459}"/>
              </a:ext>
            </a:extLst>
          </p:cNvPr>
          <p:cNvSpPr txBox="1"/>
          <p:nvPr/>
        </p:nvSpPr>
        <p:spPr>
          <a:xfrm>
            <a:off x="6968161" y="1615861"/>
            <a:ext cx="288036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300" dirty="0">
                <a:solidFill>
                  <a:prstClr val="black"/>
                </a:solidFill>
                <a:latin typeface="함초롬돋움"/>
                <a:ea typeface="함초롬돋움" panose="020B0604000101010101" pitchFamily="50" charset="-127"/>
                <a:cs typeface="Times New Roman"/>
              </a:rPr>
              <a:t>N</a:t>
            </a:r>
          </a:p>
        </p:txBody>
      </p:sp>
      <p:sp>
        <p:nvSpPr>
          <p:cNvPr id="298" name="TextBox 297">
            <a:extLst>
              <a:ext uri="{FF2B5EF4-FFF2-40B4-BE49-F238E27FC236}">
                <a16:creationId xmlns:a16="http://schemas.microsoft.com/office/drawing/2014/main" id="{65229C4D-310F-491D-A088-E52245A70731}"/>
              </a:ext>
            </a:extLst>
          </p:cNvPr>
          <p:cNvSpPr txBox="1"/>
          <p:nvPr/>
        </p:nvSpPr>
        <p:spPr>
          <a:xfrm>
            <a:off x="6931080" y="4049933"/>
            <a:ext cx="288036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300" dirty="0">
                <a:solidFill>
                  <a:prstClr val="black"/>
                </a:solidFill>
                <a:latin typeface="함초롬돋움"/>
                <a:ea typeface="함초롬돋움" panose="020B0604000101010101" pitchFamily="50" charset="-127"/>
                <a:cs typeface="Times New Roman"/>
              </a:rPr>
              <a:t>N</a:t>
            </a:r>
          </a:p>
        </p:txBody>
      </p:sp>
      <p:cxnSp>
        <p:nvCxnSpPr>
          <p:cNvPr id="44" name="연결선: 꺾임 43">
            <a:extLst>
              <a:ext uri="{FF2B5EF4-FFF2-40B4-BE49-F238E27FC236}">
                <a16:creationId xmlns:a16="http://schemas.microsoft.com/office/drawing/2014/main" id="{831DE986-D0A2-456A-995E-7F7691416C31}"/>
              </a:ext>
            </a:extLst>
          </p:cNvPr>
          <p:cNvCxnSpPr>
            <a:cxnSpLocks/>
            <a:endCxn id="274" idx="0"/>
          </p:cNvCxnSpPr>
          <p:nvPr/>
        </p:nvCxnSpPr>
        <p:spPr>
          <a:xfrm>
            <a:off x="2226304" y="4481235"/>
            <a:ext cx="1978106" cy="183836"/>
          </a:xfrm>
          <a:prstGeom prst="bentConnector2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</a:ln>
          <a:effectLst/>
        </p:spPr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9B4B9D26-B441-4135-B0B1-AFDA0BFD3DEA}"/>
              </a:ext>
            </a:extLst>
          </p:cNvPr>
          <p:cNvSpPr txBox="1"/>
          <p:nvPr/>
        </p:nvSpPr>
        <p:spPr>
          <a:xfrm>
            <a:off x="4211960" y="4432756"/>
            <a:ext cx="288036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300" dirty="0">
                <a:solidFill>
                  <a:prstClr val="black"/>
                </a:solidFill>
                <a:latin typeface="함초롬돋움"/>
                <a:ea typeface="함초롬돋움" panose="020B0604000101010101" pitchFamily="50" charset="-127"/>
                <a:cs typeface="Times New Roman"/>
              </a:rPr>
              <a:t>N</a:t>
            </a:r>
          </a:p>
        </p:txBody>
      </p:sp>
    </p:spTree>
    <p:extLst>
      <p:ext uri="{BB962C8B-B14F-4D97-AF65-F5344CB8AC3E}">
        <p14:creationId xmlns:p14="http://schemas.microsoft.com/office/powerpoint/2010/main" val="29943377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연결선 17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4" name="제목 12"/>
          <p:cNvSpPr txBox="1">
            <a:spLocks/>
          </p:cNvSpPr>
          <p:nvPr/>
        </p:nvSpPr>
        <p:spPr>
          <a:xfrm>
            <a:off x="323528" y="692696"/>
            <a:ext cx="2880320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</a:rPr>
              <a:t>테이블 정의서 </a:t>
            </a:r>
            <a:r>
              <a:rPr lang="en-US" altLang="ko-KR" sz="1700" b="1">
                <a:solidFill>
                  <a:schemeClr val="bg1"/>
                </a:solidFill>
                <a:latin typeface="+mn-ea"/>
              </a:rPr>
              <a:t>- </a:t>
            </a:r>
            <a:r>
              <a:rPr lang="en-US" altLang="ko-KR" sz="1700" b="1">
                <a:solidFill>
                  <a:schemeClr val="bg1"/>
                </a:solidFill>
                <a:latin typeface="+mn-ea"/>
                <a:cs typeface="+mj-cs"/>
              </a:rPr>
              <a:t>ERD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7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" name="막힌 원호 29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222256" y="1360241"/>
            <a:ext cx="8670224" cy="46461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BDC873B-030E-4285-98A5-A4D5E838D7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009" y="1541901"/>
            <a:ext cx="8461981" cy="3792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1898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>
            <a:spLocks/>
          </p:cNvSpPr>
          <p:nvPr/>
        </p:nvSpPr>
        <p:spPr>
          <a:xfrm>
            <a:off x="107315" y="-37707"/>
            <a:ext cx="3096895" cy="1125220"/>
          </a:xfrm>
          <a:prstGeom prst="rect">
            <a:avLst/>
          </a:prstGeom>
          <a:solidFill>
            <a:srgbClr val="3B5AA8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/>
          </a:p>
        </p:txBody>
      </p:sp>
      <p:cxnSp>
        <p:nvCxnSpPr>
          <p:cNvPr id="24" name="직선 연결선 23"/>
          <p:cNvCxnSpPr/>
          <p:nvPr/>
        </p:nvCxnSpPr>
        <p:spPr>
          <a:xfrm>
            <a:off x="424180" y="541020"/>
            <a:ext cx="2592070" cy="635"/>
          </a:xfrm>
          <a:prstGeom prst="line">
            <a:avLst/>
          </a:prstGeom>
          <a:ln w="28575" cap="flat" cmpd="sng">
            <a:solidFill>
              <a:schemeClr val="bg1">
                <a:lumMod val="95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965" y="548640"/>
            <a:ext cx="5328920" cy="635"/>
          </a:xfrm>
          <a:prstGeom prst="line">
            <a:avLst/>
          </a:prstGeom>
          <a:ln w="28575" cap="flat" cmpd="sng">
            <a:solidFill>
              <a:srgbClr val="3B5AA8">
                <a:alpha val="100000"/>
              </a:srgbClr>
            </a:solidFill>
            <a:prstDash val="soli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350" y="78105"/>
            <a:ext cx="677545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676640" y="476885"/>
            <a:ext cx="454660" cy="15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>
            <a:spLocks/>
          </p:cNvSpPr>
          <p:nvPr/>
        </p:nvSpPr>
        <p:spPr>
          <a:xfrm flipV="1">
            <a:off x="-577850" y="-575945"/>
            <a:ext cx="1181735" cy="1167765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 w="254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바닥글 개체 틀 10"/>
          <p:cNvSpPr txBox="1">
            <a:spLocks noGrp="1"/>
          </p:cNvSpPr>
          <p:nvPr>
            <p:ph type="ftr" sz="quarter" idx="11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defTabSz="508000">
              <a:buFontTx/>
              <a:buNone/>
            </a:pPr>
            <a:r>
              <a:rPr lang="ko-KR" altLang="en-US"/>
              <a:t>한이음 ▶ 프로그램 설계서</a:t>
            </a:r>
          </a:p>
        </p:txBody>
      </p:sp>
      <p:sp>
        <p:nvSpPr>
          <p:cNvPr id="4" name="직사각형 3"/>
          <p:cNvSpPr>
            <a:spLocks/>
          </p:cNvSpPr>
          <p:nvPr/>
        </p:nvSpPr>
        <p:spPr>
          <a:xfrm>
            <a:off x="201930" y="1216660"/>
            <a:ext cx="8740775" cy="5140325"/>
          </a:xfrm>
          <a:prstGeom prst="rect">
            <a:avLst/>
          </a:prstGeom>
          <a:noFill/>
          <a:ln w="0" cap="flat" cmpd="sng">
            <a:solidFill>
              <a:schemeClr val="accent1">
                <a:alpha val="100000"/>
              </a:schemeClr>
            </a:solidFill>
            <a:prstDash val="solid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 b="1">
              <a:solidFill>
                <a:schemeClr val="tx1"/>
              </a:solidFill>
            </a:endParaRPr>
          </a:p>
        </p:txBody>
      </p:sp>
      <p:sp>
        <p:nvSpPr>
          <p:cNvPr id="12" name="제목 12">
            <a:extLst>
              <a:ext uri="{FF2B5EF4-FFF2-40B4-BE49-F238E27FC236}">
                <a16:creationId xmlns:a16="http://schemas.microsoft.com/office/drawing/2014/main" id="{CF2D5A80-2C83-4960-9DAF-4EEFAF044249}"/>
              </a:ext>
            </a:extLst>
          </p:cNvPr>
          <p:cNvSpPr txBox="1">
            <a:spLocks/>
          </p:cNvSpPr>
          <p:nvPr/>
        </p:nvSpPr>
        <p:spPr>
          <a:xfrm>
            <a:off x="23996" y="581625"/>
            <a:ext cx="3180214" cy="32709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defTabSz="508000">
              <a:spcBef>
                <a:spcPct val="0"/>
              </a:spcBef>
              <a:buFontTx/>
              <a:buNone/>
              <a:defRPr/>
            </a:pPr>
            <a:r>
              <a:rPr lang="en-US" altLang="ko-KR" sz="1500" b="1" i="0" strike="noStrike" cap="none" dirty="0">
                <a:ln w="9525" cap="flat" cmpd="sng">
                  <a:noFill/>
                  <a:prstDash/>
                </a:ln>
                <a:solidFill>
                  <a:schemeClr val="bg1"/>
                </a:solidFill>
                <a:latin typeface="+mn-ea"/>
                <a:ea typeface="맑은 고딕" charset="0"/>
                <a:cs typeface="+mj-cs"/>
              </a:rPr>
              <a:t>| </a:t>
            </a:r>
            <a:r>
              <a:rPr lang="ko-KR" altLang="en-US" sz="1500" b="1" dirty="0" err="1">
                <a:solidFill>
                  <a:schemeClr val="bg1"/>
                </a:solidFill>
                <a:latin typeface="맑은 고딕" charset="0"/>
              </a:rPr>
              <a:t>핵심소스코드</a:t>
            </a:r>
            <a:r>
              <a:rPr lang="ko-KR" altLang="en-US" sz="1500" b="1" dirty="0">
                <a:solidFill>
                  <a:schemeClr val="bg1"/>
                </a:solidFill>
                <a:latin typeface="+mn-ea"/>
                <a:ea typeface="맑은 고딕" charset="0"/>
              </a:rPr>
              <a:t> </a:t>
            </a:r>
            <a:r>
              <a:rPr lang="en-US" altLang="ko-KR" sz="1500" b="1" dirty="0">
                <a:solidFill>
                  <a:schemeClr val="bg1"/>
                </a:solidFill>
                <a:latin typeface="+mn-ea"/>
                <a:ea typeface="맑은 고딕" charset="0"/>
              </a:rPr>
              <a:t>– </a:t>
            </a:r>
            <a:r>
              <a:rPr lang="ko-KR" altLang="en-US" sz="1500" b="1" dirty="0">
                <a:solidFill>
                  <a:schemeClr val="bg1"/>
                </a:solidFill>
                <a:latin typeface="+mn-ea"/>
                <a:ea typeface="맑은 고딕" charset="0"/>
              </a:rPr>
              <a:t>영상처리 및 감지            </a:t>
            </a:r>
            <a:endParaRPr lang="en-US" altLang="ko-KR" sz="1500" b="1" dirty="0">
              <a:solidFill>
                <a:schemeClr val="bg1"/>
              </a:solidFill>
              <a:latin typeface="+mn-ea"/>
              <a:ea typeface="맑은 고딕" charset="0"/>
            </a:endParaRPr>
          </a:p>
          <a:p>
            <a:pPr marL="0" indent="0" defTabSz="508000">
              <a:spcBef>
                <a:spcPct val="0"/>
              </a:spcBef>
              <a:buFontTx/>
              <a:buNone/>
              <a:defRPr/>
            </a:pPr>
            <a:r>
              <a:rPr lang="en-US" altLang="ko-KR" sz="1500" b="1" dirty="0">
                <a:solidFill>
                  <a:schemeClr val="bg1"/>
                </a:solidFill>
                <a:latin typeface="+mn-ea"/>
                <a:ea typeface="맑은 고딕" charset="0"/>
              </a:rPr>
              <a:t>                       </a:t>
            </a:r>
            <a:r>
              <a:rPr lang="ko-KR" altLang="en-US" sz="1500" b="1" dirty="0">
                <a:solidFill>
                  <a:schemeClr val="bg1"/>
                </a:solidFill>
                <a:latin typeface="+mn-ea"/>
                <a:ea typeface="맑은 고딕" charset="0"/>
              </a:rPr>
              <a:t>함수 호출</a:t>
            </a:r>
            <a:r>
              <a:rPr lang="en-US" altLang="ko-KR" sz="1500" b="1" dirty="0">
                <a:solidFill>
                  <a:schemeClr val="bg1"/>
                </a:solidFill>
                <a:latin typeface="+mn-ea"/>
                <a:ea typeface="맑은 고딕" charset="0"/>
              </a:rPr>
              <a:t>(1)</a:t>
            </a:r>
            <a:endParaRPr lang="ko-KR" altLang="en-US" sz="1500" b="1" dirty="0">
              <a:solidFill>
                <a:schemeClr val="bg1"/>
              </a:solidFill>
              <a:latin typeface="+mn-ea"/>
              <a:ea typeface="맑은 고딕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7113CE2-70A8-43C3-8477-CE2E451AB4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9950" y="1295730"/>
            <a:ext cx="8642530" cy="5004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2323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>
            <a:spLocks/>
          </p:cNvSpPr>
          <p:nvPr/>
        </p:nvSpPr>
        <p:spPr>
          <a:xfrm>
            <a:off x="107315" y="0"/>
            <a:ext cx="3096895" cy="1125220"/>
          </a:xfrm>
          <a:prstGeom prst="rect">
            <a:avLst/>
          </a:prstGeom>
          <a:solidFill>
            <a:srgbClr val="3B5AA8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/>
          </a:p>
        </p:txBody>
      </p:sp>
      <p:cxnSp>
        <p:nvCxnSpPr>
          <p:cNvPr id="24" name="직선 연결선 23"/>
          <p:cNvCxnSpPr/>
          <p:nvPr/>
        </p:nvCxnSpPr>
        <p:spPr>
          <a:xfrm>
            <a:off x="424180" y="541020"/>
            <a:ext cx="2592070" cy="635"/>
          </a:xfrm>
          <a:prstGeom prst="line">
            <a:avLst/>
          </a:prstGeom>
          <a:ln w="28575" cap="flat" cmpd="sng">
            <a:solidFill>
              <a:schemeClr val="bg1">
                <a:lumMod val="95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965" y="548640"/>
            <a:ext cx="5328920" cy="635"/>
          </a:xfrm>
          <a:prstGeom prst="line">
            <a:avLst/>
          </a:prstGeom>
          <a:ln w="28575" cap="flat" cmpd="sng">
            <a:solidFill>
              <a:srgbClr val="3B5AA8">
                <a:alpha val="100000"/>
              </a:srgbClr>
            </a:solidFill>
            <a:prstDash val="soli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350" y="78105"/>
            <a:ext cx="677545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676640" y="476885"/>
            <a:ext cx="454660" cy="15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>
            <a:spLocks/>
          </p:cNvSpPr>
          <p:nvPr/>
        </p:nvSpPr>
        <p:spPr>
          <a:xfrm flipV="1">
            <a:off x="-577850" y="-575945"/>
            <a:ext cx="1181735" cy="1167765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 w="254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바닥글 개체 틀 10"/>
          <p:cNvSpPr txBox="1">
            <a:spLocks noGrp="1"/>
          </p:cNvSpPr>
          <p:nvPr>
            <p:ph type="ftr" sz="quarter" idx="11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defTabSz="508000">
              <a:buFontTx/>
              <a:buNone/>
            </a:pPr>
            <a:r>
              <a:rPr lang="ko-KR" altLang="en-US"/>
              <a:t>한이음 ▶ 프로그램 설계서</a:t>
            </a:r>
          </a:p>
        </p:txBody>
      </p:sp>
      <p:sp>
        <p:nvSpPr>
          <p:cNvPr id="4" name="직사각형 3"/>
          <p:cNvSpPr>
            <a:spLocks/>
          </p:cNvSpPr>
          <p:nvPr/>
        </p:nvSpPr>
        <p:spPr>
          <a:xfrm>
            <a:off x="201930" y="1216660"/>
            <a:ext cx="8740775" cy="5140325"/>
          </a:xfrm>
          <a:prstGeom prst="rect">
            <a:avLst/>
          </a:prstGeom>
          <a:noFill/>
          <a:ln w="0" cap="flat" cmpd="sng">
            <a:solidFill>
              <a:schemeClr val="accent1">
                <a:alpha val="100000"/>
              </a:schemeClr>
            </a:solidFill>
            <a:prstDash val="solid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 b="1">
              <a:solidFill>
                <a:schemeClr val="tx1"/>
              </a:solidFill>
            </a:endParaRPr>
          </a:p>
        </p:txBody>
      </p:sp>
      <p:sp>
        <p:nvSpPr>
          <p:cNvPr id="12" name="제목 12">
            <a:extLst>
              <a:ext uri="{FF2B5EF4-FFF2-40B4-BE49-F238E27FC236}">
                <a16:creationId xmlns:a16="http://schemas.microsoft.com/office/drawing/2014/main" id="{43F74605-949E-4D75-A9C4-5229CD8FC2DF}"/>
              </a:ext>
            </a:extLst>
          </p:cNvPr>
          <p:cNvSpPr txBox="1">
            <a:spLocks/>
          </p:cNvSpPr>
          <p:nvPr/>
        </p:nvSpPr>
        <p:spPr>
          <a:xfrm>
            <a:off x="23996" y="635635"/>
            <a:ext cx="3180214" cy="32709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defTabSz="508000">
              <a:spcBef>
                <a:spcPct val="0"/>
              </a:spcBef>
              <a:buFontTx/>
              <a:buNone/>
              <a:defRPr/>
            </a:pPr>
            <a:r>
              <a:rPr lang="en-US" altLang="ko-KR" sz="1500" b="1" i="0" strike="noStrike" cap="none" dirty="0">
                <a:ln w="9525" cap="flat" cmpd="sng">
                  <a:noFill/>
                  <a:prstDash/>
                </a:ln>
                <a:solidFill>
                  <a:schemeClr val="bg1"/>
                </a:solidFill>
                <a:latin typeface="+mn-ea"/>
                <a:ea typeface="맑은 고딕" charset="0"/>
                <a:cs typeface="+mj-cs"/>
              </a:rPr>
              <a:t>| </a:t>
            </a:r>
            <a:r>
              <a:rPr lang="ko-KR" altLang="en-US" sz="1500" b="1" dirty="0" err="1">
                <a:solidFill>
                  <a:schemeClr val="bg1"/>
                </a:solidFill>
                <a:latin typeface="맑은 고딕" charset="0"/>
              </a:rPr>
              <a:t>핵심소스코드</a:t>
            </a:r>
            <a:r>
              <a:rPr lang="ko-KR" altLang="en-US" sz="1500" b="1" dirty="0">
                <a:solidFill>
                  <a:schemeClr val="bg1"/>
                </a:solidFill>
                <a:latin typeface="+mn-ea"/>
                <a:ea typeface="맑은 고딕" charset="0"/>
              </a:rPr>
              <a:t> </a:t>
            </a:r>
            <a:r>
              <a:rPr lang="en-US" altLang="ko-KR" sz="1500" b="1" dirty="0">
                <a:solidFill>
                  <a:schemeClr val="bg1"/>
                </a:solidFill>
                <a:latin typeface="+mn-ea"/>
                <a:ea typeface="맑은 고딕" charset="0"/>
              </a:rPr>
              <a:t>– </a:t>
            </a:r>
            <a:r>
              <a:rPr lang="ko-KR" altLang="en-US" sz="1500" b="1" dirty="0">
                <a:solidFill>
                  <a:schemeClr val="bg1"/>
                </a:solidFill>
                <a:latin typeface="+mn-ea"/>
                <a:ea typeface="맑은 고딕" charset="0"/>
              </a:rPr>
              <a:t>영상처리 및 감지            </a:t>
            </a:r>
            <a:endParaRPr lang="en-US" altLang="ko-KR" sz="1500" b="1" dirty="0">
              <a:solidFill>
                <a:schemeClr val="bg1"/>
              </a:solidFill>
              <a:latin typeface="+mn-ea"/>
              <a:ea typeface="맑은 고딕" charset="0"/>
            </a:endParaRPr>
          </a:p>
          <a:p>
            <a:pPr marL="0" indent="0" defTabSz="508000">
              <a:spcBef>
                <a:spcPct val="0"/>
              </a:spcBef>
              <a:buFontTx/>
              <a:buNone/>
              <a:defRPr/>
            </a:pPr>
            <a:r>
              <a:rPr lang="en-US" altLang="ko-KR" sz="1500" b="1" dirty="0">
                <a:solidFill>
                  <a:schemeClr val="bg1"/>
                </a:solidFill>
                <a:latin typeface="+mn-ea"/>
                <a:ea typeface="맑은 고딕" charset="0"/>
              </a:rPr>
              <a:t>                       </a:t>
            </a:r>
            <a:r>
              <a:rPr lang="ko-KR" altLang="en-US" sz="1500" b="1" dirty="0">
                <a:solidFill>
                  <a:schemeClr val="bg1"/>
                </a:solidFill>
                <a:latin typeface="+mn-ea"/>
                <a:ea typeface="맑은 고딕" charset="0"/>
              </a:rPr>
              <a:t>함수 호출</a:t>
            </a:r>
            <a:r>
              <a:rPr lang="en-US" altLang="ko-KR" sz="1500" b="1" dirty="0">
                <a:solidFill>
                  <a:schemeClr val="bg1"/>
                </a:solidFill>
                <a:latin typeface="+mn-ea"/>
                <a:ea typeface="맑은 고딕" charset="0"/>
              </a:rPr>
              <a:t>(2)</a:t>
            </a:r>
            <a:endParaRPr lang="ko-KR" altLang="en-US" sz="1500" b="1" dirty="0">
              <a:solidFill>
                <a:schemeClr val="bg1"/>
              </a:solidFill>
              <a:latin typeface="+mn-ea"/>
              <a:ea typeface="맑은 고딕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64BA804-DB55-4D92-9672-2572E131E5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2116" y="1237714"/>
            <a:ext cx="8599767" cy="5071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2212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요구사항 정의서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089D57C7-B633-4452-820C-DF6CE3CE12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4820126"/>
              </p:ext>
            </p:extLst>
          </p:nvPr>
        </p:nvGraphicFramePr>
        <p:xfrm>
          <a:off x="108477" y="1340768"/>
          <a:ext cx="8957285" cy="513815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61800">
                  <a:extLst>
                    <a:ext uri="{9D8B030D-6E8A-4147-A177-3AD203B41FA5}">
                      <a16:colId xmlns:a16="http://schemas.microsoft.com/office/drawing/2014/main" val="1722848505"/>
                    </a:ext>
                  </a:extLst>
                </a:gridCol>
                <a:gridCol w="1078888">
                  <a:extLst>
                    <a:ext uri="{9D8B030D-6E8A-4147-A177-3AD203B41FA5}">
                      <a16:colId xmlns:a16="http://schemas.microsoft.com/office/drawing/2014/main" val="3132745418"/>
                    </a:ext>
                  </a:extLst>
                </a:gridCol>
                <a:gridCol w="1714513">
                  <a:extLst>
                    <a:ext uri="{9D8B030D-6E8A-4147-A177-3AD203B41FA5}">
                      <a16:colId xmlns:a16="http://schemas.microsoft.com/office/drawing/2014/main" val="3863465749"/>
                    </a:ext>
                  </a:extLst>
                </a:gridCol>
                <a:gridCol w="2601042">
                  <a:extLst>
                    <a:ext uri="{9D8B030D-6E8A-4147-A177-3AD203B41FA5}">
                      <a16:colId xmlns:a16="http://schemas.microsoft.com/office/drawing/2014/main" val="3913461133"/>
                    </a:ext>
                  </a:extLst>
                </a:gridCol>
                <a:gridCol w="2601042">
                  <a:extLst>
                    <a:ext uri="{9D8B030D-6E8A-4147-A177-3AD203B41FA5}">
                      <a16:colId xmlns:a16="http://schemas.microsoft.com/office/drawing/2014/main" val="2347697667"/>
                    </a:ext>
                  </a:extLst>
                </a:gridCol>
              </a:tblGrid>
              <a:tr h="255296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u="none" strike="noStrike" dirty="0">
                          <a:effectLst/>
                        </a:rPr>
                        <a:t>요구사항</a:t>
                      </a:r>
                      <a:r>
                        <a:rPr lang="en-US" sz="1000" u="none" strike="noStrike" dirty="0">
                          <a:effectLst/>
                        </a:rPr>
                        <a:t>ID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u="none" strike="noStrike" dirty="0">
                          <a:effectLst/>
                        </a:rPr>
                        <a:t>요구사항명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u="none" strike="noStrike" dirty="0">
                          <a:effectLst/>
                        </a:rPr>
                        <a:t>기능</a:t>
                      </a:r>
                      <a:r>
                        <a:rPr lang="en-US" sz="1000" u="none" strike="noStrike" dirty="0">
                          <a:effectLst/>
                        </a:rPr>
                        <a:t>ID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u="none" strike="noStrike" dirty="0" err="1">
                          <a:effectLst/>
                        </a:rPr>
                        <a:t>기능명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u="none" strike="noStrike" dirty="0">
                          <a:effectLst/>
                        </a:rPr>
                        <a:t>세부사항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5583817"/>
                  </a:ext>
                </a:extLst>
              </a:tr>
              <a:tr h="170198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A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졸음 감지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A-001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u="none" strike="noStrike" dirty="0">
                          <a:effectLst/>
                        </a:rPr>
                        <a:t>얼굴 인식 및 눈동자 검출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u="none" strike="noStrike" dirty="0">
                          <a:effectLst/>
                        </a:rPr>
                        <a:t>* 얼굴을 인식하고 눈부분을 검출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1791959"/>
                  </a:ext>
                </a:extLst>
              </a:tr>
              <a:tr h="1701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A-002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u="none" strike="noStrike" dirty="0">
                          <a:effectLst/>
                        </a:rPr>
                        <a:t>졸음 인식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u="none" strike="noStrike" dirty="0">
                          <a:effectLst/>
                        </a:rPr>
                        <a:t>* 눈 감김 지속시간을 측정하여 졸음을 감지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486" marR="5486" marT="5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0049671"/>
                  </a:ext>
                </a:extLst>
              </a:tr>
              <a:tr h="1701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A-003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u="none" strike="noStrike">
                          <a:effectLst/>
                        </a:rPr>
                        <a:t>감지 알림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486" marR="5486" marT="5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u="none" strike="noStrike" dirty="0">
                          <a:effectLst/>
                        </a:rPr>
                        <a:t>* 졸음 감지 시 음성 </a:t>
                      </a:r>
                      <a:r>
                        <a:rPr lang="en-US" altLang="ko-KR" sz="1000" u="none" strike="noStrike" dirty="0">
                          <a:effectLst/>
                        </a:rPr>
                        <a:t>/ </a:t>
                      </a:r>
                      <a:r>
                        <a:rPr lang="ko-KR" altLang="en-US" sz="1000" u="none" strike="noStrike" dirty="0">
                          <a:effectLst/>
                        </a:rPr>
                        <a:t>경고음을 통해 알림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0506517"/>
                  </a:ext>
                </a:extLst>
              </a:tr>
              <a:tr h="24222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A-004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졸음 해소 방법 제시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u="none" strike="noStrike" dirty="0">
                          <a:effectLst/>
                        </a:rPr>
                        <a:t>* 이미지 및 관련 링크를 통해 졸음 해소 스트레칭 방법 제시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2650798"/>
                  </a:ext>
                </a:extLst>
              </a:tr>
              <a:tr h="170198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B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눈 깜빡임 감지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B-001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u="none" strike="noStrike" dirty="0">
                          <a:effectLst/>
                        </a:rPr>
                        <a:t>얼굴 인식 및 눈동자 검출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u="none" strike="noStrike">
                          <a:effectLst/>
                        </a:rPr>
                        <a:t>* 얼굴을 인식하고 눈부분을 검출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170568"/>
                  </a:ext>
                </a:extLst>
              </a:tr>
              <a:tr h="1701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B-002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u="none" strike="noStrike">
                          <a:effectLst/>
                        </a:rPr>
                        <a:t>눈동자 깜빡임 횟수 측정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u="none" strike="noStrike">
                          <a:effectLst/>
                        </a:rPr>
                        <a:t>* </a:t>
                      </a:r>
                      <a:r>
                        <a:rPr lang="en-US" altLang="ko-KR" sz="1000" u="none" strike="noStrike">
                          <a:effectLst/>
                        </a:rPr>
                        <a:t>1</a:t>
                      </a:r>
                      <a:r>
                        <a:rPr lang="ko-KR" altLang="en-US" sz="1000" u="none" strike="noStrike">
                          <a:effectLst/>
                        </a:rPr>
                        <a:t>분 동안의 눈 깜빡임 횟수를 측정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0029850"/>
                  </a:ext>
                </a:extLst>
              </a:tr>
              <a:tr h="30668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B-003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눈동자 깜빡임 횟수 부족 알림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u="none" strike="noStrike" dirty="0">
                          <a:effectLst/>
                        </a:rPr>
                        <a:t>* </a:t>
                      </a:r>
                      <a:r>
                        <a:rPr lang="en-US" altLang="ko-KR" sz="1000" u="none" strike="noStrike" dirty="0">
                          <a:effectLst/>
                        </a:rPr>
                        <a:t>1</a:t>
                      </a:r>
                      <a:r>
                        <a:rPr lang="ko-KR" altLang="en-US" sz="1000" u="none" strike="noStrike" dirty="0">
                          <a:effectLst/>
                        </a:rPr>
                        <a:t>분동안의 눈 깜빡임 횟수가 권장 기준치보다 미만이면 음성으로 알림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4805858"/>
                  </a:ext>
                </a:extLst>
              </a:tr>
              <a:tr h="30668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B-004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u="none" strike="noStrike" dirty="0">
                          <a:effectLst/>
                        </a:rPr>
                        <a:t>안구 건조증 예방 방지법 제시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u="none" strike="noStrike" dirty="0">
                          <a:effectLst/>
                        </a:rPr>
                        <a:t>* 영상 </a:t>
                      </a:r>
                      <a:r>
                        <a:rPr lang="en-US" altLang="ko-KR" sz="1000" u="none" strike="noStrike" dirty="0">
                          <a:effectLst/>
                        </a:rPr>
                        <a:t>/ </a:t>
                      </a:r>
                      <a:r>
                        <a:rPr lang="ko-KR" altLang="en-US" sz="1000" u="none" strike="noStrike" dirty="0">
                          <a:effectLst/>
                        </a:rPr>
                        <a:t>이미지 </a:t>
                      </a:r>
                      <a:r>
                        <a:rPr lang="en-US" altLang="ko-KR" sz="1000" u="none" strike="noStrike" dirty="0">
                          <a:effectLst/>
                        </a:rPr>
                        <a:t>/ </a:t>
                      </a:r>
                      <a:r>
                        <a:rPr lang="ko-KR" altLang="en-US" sz="1000" u="none" strike="noStrike" dirty="0">
                          <a:effectLst/>
                        </a:rPr>
                        <a:t>관련 링크를 통해 안구 건조증 예방 방법 제시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7295547"/>
                  </a:ext>
                </a:extLst>
              </a:tr>
              <a:tr h="306682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C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통계 서비스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C-001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u="none" strike="noStrike" dirty="0">
                          <a:effectLst/>
                        </a:rPr>
                        <a:t>졸음 통계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fontAlgn="b">
                        <a:buFont typeface="Arial" panose="020B0604020202020204" pitchFamily="34" charset="0"/>
                        <a:buNone/>
                      </a:pPr>
                      <a:r>
                        <a:rPr lang="en-US" altLang="ko-KR" sz="1000" u="none" strike="noStrike" dirty="0">
                          <a:effectLst/>
                        </a:rPr>
                        <a:t>* </a:t>
                      </a:r>
                      <a:r>
                        <a:rPr lang="ko-KR" altLang="en-US" sz="1000" u="none" strike="noStrike" dirty="0">
                          <a:effectLst/>
                        </a:rPr>
                        <a:t>기간별로 졸음이 감지된 시간대에 대한 </a:t>
                      </a:r>
                      <a:endParaRPr lang="en-US" altLang="ko-KR" sz="1000" u="none" strike="noStrike" dirty="0">
                        <a:effectLst/>
                      </a:endParaRPr>
                    </a:p>
                    <a:p>
                      <a:pPr marL="0" indent="0" algn="l" fontAlgn="b">
                        <a:buFont typeface="Arial" panose="020B0604020202020204" pitchFamily="34" charset="0"/>
                        <a:buNone/>
                      </a:pPr>
                      <a:r>
                        <a:rPr lang="ko-KR" altLang="en-US" sz="1000" u="none" strike="noStrike" dirty="0">
                          <a:effectLst/>
                        </a:rPr>
                        <a:t>통계 제공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5417210"/>
                  </a:ext>
                </a:extLst>
              </a:tr>
              <a:tr h="1701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C-002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u="none" strike="noStrike" dirty="0">
                          <a:effectLst/>
                        </a:rPr>
                        <a:t>쉬는 시간 추천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u="none" strike="noStrike" dirty="0">
                          <a:effectLst/>
                        </a:rPr>
                        <a:t>* 졸음 통계를 기반으로 쉬는 시간 추천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0192206"/>
                  </a:ext>
                </a:extLst>
              </a:tr>
              <a:tr h="1701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C-003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u="none" strike="noStrike" dirty="0">
                          <a:effectLst/>
                        </a:rPr>
                        <a:t>경고 횟수 통계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u="none" strike="noStrike" dirty="0">
                          <a:effectLst/>
                        </a:rPr>
                        <a:t>* 눈 깜빡임 권장 횟수 관련 통계 제공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7294486"/>
                  </a:ext>
                </a:extLst>
              </a:tr>
              <a:tr h="170198"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D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투두리스트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D-001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u="none" strike="noStrike" dirty="0">
                          <a:effectLst/>
                        </a:rPr>
                        <a:t>일일 투두리스트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486" marR="5486" marT="5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u="none" strike="noStrike" dirty="0">
                          <a:effectLst/>
                        </a:rPr>
                        <a:t>* 사용자의 일일 일정 관리 지원</a:t>
                      </a:r>
                      <a:endParaRPr lang="en-US" altLang="ko-KR" sz="1000" u="none" strike="noStrike" dirty="0">
                        <a:effectLst/>
                      </a:endParaRPr>
                    </a:p>
                  </a:txBody>
                  <a:tcPr marL="5486" marR="5486" marT="5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4490192"/>
                  </a:ext>
                </a:extLst>
              </a:tr>
              <a:tr h="1701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D-002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u="none" strike="noStrike" dirty="0">
                          <a:effectLst/>
                        </a:rPr>
                        <a:t>주간 투두리스트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486" marR="5486" marT="5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u="none" strike="noStrike" dirty="0">
                          <a:effectLst/>
                        </a:rPr>
                        <a:t>* 사용자의 주간 일정 관리 지원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4941415"/>
                  </a:ext>
                </a:extLst>
              </a:tr>
              <a:tr h="1701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D-003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u="none" strike="noStrike" dirty="0">
                          <a:effectLst/>
                        </a:rPr>
                        <a:t>월간 투두리스트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486" marR="5486" marT="5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u="none" strike="noStrike" dirty="0">
                          <a:effectLst/>
                        </a:rPr>
                        <a:t>* 사용자의 월간 일정 관리 지원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614206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D-004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u="none" strike="noStrike" dirty="0">
                          <a:effectLst/>
                        </a:rPr>
                        <a:t>일정 알림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fontAlgn="b">
                        <a:buFont typeface="Arial" panose="020B0604020202020204" pitchFamily="34" charset="0"/>
                        <a:buNone/>
                      </a:pPr>
                      <a:r>
                        <a:rPr lang="en-US" altLang="ko-KR" sz="1000" u="none" strike="noStrike" dirty="0">
                          <a:effectLst/>
                        </a:rPr>
                        <a:t>* </a:t>
                      </a:r>
                      <a:r>
                        <a:rPr lang="ko-KR" altLang="en-US" sz="1000" u="none" strike="noStrike" dirty="0">
                          <a:effectLst/>
                        </a:rPr>
                        <a:t>투두리스트를 기반으로 사용자의 일정을 </a:t>
                      </a:r>
                      <a:endParaRPr lang="en-US" altLang="ko-KR" sz="1000" u="none" strike="noStrike" dirty="0">
                        <a:effectLst/>
                      </a:endParaRPr>
                    </a:p>
                    <a:p>
                      <a:pPr marL="0" indent="0" algn="l" fontAlgn="b">
                        <a:buFont typeface="Arial" panose="020B0604020202020204" pitchFamily="34" charset="0"/>
                        <a:buNone/>
                      </a:pPr>
                      <a:r>
                        <a:rPr lang="ko-KR" altLang="en-US" sz="1000" u="none" strike="noStrike" dirty="0">
                          <a:effectLst/>
                        </a:rPr>
                        <a:t>알림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42690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D-005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u="none" strike="noStrike" dirty="0">
                          <a:effectLst/>
                        </a:rPr>
                        <a:t>기타 기능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u="none" strike="noStrike" dirty="0">
                          <a:effectLst/>
                        </a:rPr>
                        <a:t>* 스톱워치</a:t>
                      </a:r>
                      <a:r>
                        <a:rPr lang="en-US" altLang="ko-KR" sz="1000" u="none" strike="noStrike" dirty="0">
                          <a:effectLst/>
                        </a:rPr>
                        <a:t>, </a:t>
                      </a:r>
                      <a:r>
                        <a:rPr lang="ko-KR" altLang="en-US" sz="1000" u="none" strike="noStrike" dirty="0">
                          <a:effectLst/>
                        </a:rPr>
                        <a:t>시계</a:t>
                      </a:r>
                      <a:r>
                        <a:rPr lang="en-US" altLang="ko-KR" sz="1000" u="none" strike="noStrike" dirty="0">
                          <a:effectLst/>
                        </a:rPr>
                        <a:t> </a:t>
                      </a:r>
                      <a:r>
                        <a:rPr lang="ko-KR" altLang="en-US" sz="1000" u="none" strike="noStrike" dirty="0">
                          <a:effectLst/>
                        </a:rPr>
                        <a:t>및 완료</a:t>
                      </a:r>
                      <a:r>
                        <a:rPr lang="en-US" altLang="ko-KR" sz="1000" u="none" strike="noStrike" dirty="0">
                          <a:effectLst/>
                        </a:rPr>
                        <a:t>, </a:t>
                      </a:r>
                      <a:r>
                        <a:rPr lang="ko-KR" altLang="en-US" sz="1000" u="none" strike="noStrike" dirty="0">
                          <a:effectLst/>
                        </a:rPr>
                        <a:t>미완료 일정 확인 기능 제공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1228197"/>
                  </a:ext>
                </a:extLst>
              </a:tr>
              <a:tr h="1701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D-006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u="none" strike="noStrike" dirty="0">
                          <a:effectLst/>
                        </a:rPr>
                        <a:t>출석 체크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u="none" strike="noStrike" dirty="0">
                          <a:effectLst/>
                        </a:rPr>
                        <a:t>* 사용자들의 방문 기록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3677912"/>
                  </a:ext>
                </a:extLst>
              </a:tr>
              <a:tr h="170198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로그인 및 </a:t>
                      </a:r>
                      <a:endParaRPr lang="en-US" altLang="ko-KR" sz="1000" u="none" strike="noStrike" dirty="0">
                        <a:effectLst/>
                      </a:endParaRPr>
                    </a:p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회원가입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E-001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u="none" strike="noStrike" dirty="0">
                          <a:effectLst/>
                        </a:rPr>
                        <a:t>신규회원 </a:t>
                      </a:r>
                      <a:r>
                        <a:rPr lang="en-US" altLang="ko-KR" sz="1000" u="none" strike="noStrike" dirty="0">
                          <a:effectLst/>
                        </a:rPr>
                        <a:t>- </a:t>
                      </a:r>
                      <a:r>
                        <a:rPr lang="ko-KR" altLang="en-US" sz="1000" u="none" strike="noStrike" dirty="0">
                          <a:effectLst/>
                        </a:rPr>
                        <a:t>계정 연동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486" marR="5486" marT="5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u="none" strike="noStrike" dirty="0">
                          <a:effectLst/>
                        </a:rPr>
                        <a:t>* 계정 연동을 통한 회원 가입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9828493"/>
                  </a:ext>
                </a:extLst>
              </a:tr>
              <a:tr h="1701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E-002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u="none" strike="noStrike" dirty="0">
                          <a:effectLst/>
                        </a:rPr>
                        <a:t>신규회원 </a:t>
                      </a:r>
                      <a:r>
                        <a:rPr lang="en-US" altLang="ko-KR" sz="1000" u="none" strike="noStrike" dirty="0">
                          <a:effectLst/>
                        </a:rPr>
                        <a:t>- </a:t>
                      </a:r>
                      <a:r>
                        <a:rPr lang="ko-KR" altLang="en-US" sz="1000" u="none" strike="noStrike" dirty="0">
                          <a:effectLst/>
                        </a:rPr>
                        <a:t>회원가입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u="none" strike="noStrike" dirty="0">
                          <a:effectLst/>
                        </a:rPr>
                        <a:t>* 페이지 회원 가입을 통한 회원 가입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6289116"/>
                  </a:ext>
                </a:extLst>
              </a:tr>
              <a:tr h="1701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E-003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u="none" strike="noStrike" dirty="0">
                          <a:effectLst/>
                        </a:rPr>
                        <a:t>로그인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486" marR="5486" marT="5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u="none" strike="noStrike" dirty="0">
                          <a:effectLst/>
                        </a:rPr>
                        <a:t>* 기존 회원 로그인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7428989"/>
                  </a:ext>
                </a:extLst>
              </a:tr>
              <a:tr h="104800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F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게시판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F-001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u="none" strike="noStrike" dirty="0">
                          <a:effectLst/>
                        </a:rPr>
                        <a:t>자유 게시판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u="none" strike="noStrike" dirty="0">
                          <a:effectLst/>
                        </a:rPr>
                        <a:t>* 사용자들이 자유롭게 소통 가능한 게시판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7529699"/>
                  </a:ext>
                </a:extLst>
              </a:tr>
              <a:tr h="1701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F-002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00" u="none" strike="noStrike" dirty="0">
                          <a:effectLst/>
                        </a:rPr>
                        <a:t>Q &amp; A </a:t>
                      </a:r>
                      <a:r>
                        <a:rPr lang="ko-KR" altLang="en-US" sz="1000" u="none" strike="noStrike" dirty="0">
                          <a:effectLst/>
                        </a:rPr>
                        <a:t>게시판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u="none" strike="noStrike" dirty="0">
                          <a:effectLst/>
                        </a:rPr>
                        <a:t>* 사용자들과 개발자들의 소통 공간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8550227"/>
                  </a:ext>
                </a:extLst>
              </a:tr>
              <a:tr h="1701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F-003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u="none" strike="noStrike" dirty="0">
                          <a:effectLst/>
                        </a:rPr>
                        <a:t>랭킹 게시판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u="none" strike="noStrike" dirty="0">
                          <a:effectLst/>
                        </a:rPr>
                        <a:t>* 사용자별 투두리스트를 기반으로 완료된  </a:t>
                      </a:r>
                      <a:endParaRPr lang="en-US" altLang="ko-KR" sz="1000" u="none" strike="noStrike" dirty="0">
                        <a:effectLst/>
                      </a:endParaRPr>
                    </a:p>
                    <a:p>
                      <a:pPr algn="l" fontAlgn="b"/>
                      <a:r>
                        <a:rPr lang="ko-KR" altLang="en-US" sz="1000" u="none" strike="noStrike" dirty="0">
                          <a:effectLst/>
                        </a:rPr>
                        <a:t>일정의 비율과 그에 따른 순위 확인 공간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13831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72461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>
            <a:spLocks/>
          </p:cNvSpPr>
          <p:nvPr/>
        </p:nvSpPr>
        <p:spPr>
          <a:xfrm>
            <a:off x="107315" y="0"/>
            <a:ext cx="3096895" cy="1125220"/>
          </a:xfrm>
          <a:prstGeom prst="rect">
            <a:avLst/>
          </a:prstGeom>
          <a:solidFill>
            <a:srgbClr val="3B5AA8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/>
          </a:p>
        </p:txBody>
      </p:sp>
      <p:cxnSp>
        <p:nvCxnSpPr>
          <p:cNvPr id="24" name="직선 연결선 23"/>
          <p:cNvCxnSpPr/>
          <p:nvPr/>
        </p:nvCxnSpPr>
        <p:spPr>
          <a:xfrm>
            <a:off x="424180" y="541020"/>
            <a:ext cx="2592070" cy="635"/>
          </a:xfrm>
          <a:prstGeom prst="line">
            <a:avLst/>
          </a:prstGeom>
          <a:ln w="28575" cap="flat" cmpd="sng">
            <a:solidFill>
              <a:schemeClr val="bg1">
                <a:lumMod val="95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965" y="548640"/>
            <a:ext cx="5328920" cy="635"/>
          </a:xfrm>
          <a:prstGeom prst="line">
            <a:avLst/>
          </a:prstGeom>
          <a:ln w="28575" cap="flat" cmpd="sng">
            <a:solidFill>
              <a:srgbClr val="3B5AA8">
                <a:alpha val="100000"/>
              </a:srgbClr>
            </a:solidFill>
            <a:prstDash val="soli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99551" y="633095"/>
            <a:ext cx="3176414" cy="29718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defTabSz="508000">
              <a:spcBef>
                <a:spcPct val="0"/>
              </a:spcBef>
              <a:buFontTx/>
              <a:buNone/>
              <a:defRPr/>
            </a:pPr>
            <a:r>
              <a:rPr lang="en-US" altLang="ko-KR" sz="1700" b="1" i="0" strike="noStrike" cap="none" dirty="0">
                <a:ln w="9525" cap="flat" cmpd="sng">
                  <a:noFill/>
                  <a:prstDash/>
                </a:ln>
                <a:solidFill>
                  <a:schemeClr val="bg1"/>
                </a:solidFill>
                <a:latin typeface="+mn-ea"/>
                <a:ea typeface="맑은 고딕" charset="0"/>
                <a:cs typeface="+mj-cs"/>
              </a:rPr>
              <a:t>| </a:t>
            </a:r>
            <a:r>
              <a:rPr lang="ko-KR" altLang="en-US" sz="1700" b="1" dirty="0" err="1">
                <a:solidFill>
                  <a:schemeClr val="bg1"/>
                </a:solidFill>
                <a:latin typeface="맑은 고딕" charset="0"/>
              </a:rPr>
              <a:t>핵심소스코드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ea typeface="맑은 고딕" charset="0"/>
              </a:rPr>
              <a:t> </a:t>
            </a:r>
            <a:r>
              <a:rPr lang="en-US" altLang="ko-KR" sz="1700" b="1" dirty="0">
                <a:solidFill>
                  <a:schemeClr val="bg1"/>
                </a:solidFill>
                <a:latin typeface="+mn-ea"/>
                <a:ea typeface="맑은 고딕" charset="0"/>
              </a:rPr>
              <a:t>–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ea typeface="맑은 고딕" charset="0"/>
              </a:rPr>
              <a:t>눈동자 검출</a:t>
            </a: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350" y="78105"/>
            <a:ext cx="677545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676640" y="476885"/>
            <a:ext cx="454660" cy="15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>
            <a:spLocks/>
          </p:cNvSpPr>
          <p:nvPr/>
        </p:nvSpPr>
        <p:spPr>
          <a:xfrm flipV="1">
            <a:off x="-577850" y="-575945"/>
            <a:ext cx="1181735" cy="1167765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 w="254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바닥글 개체 틀 10"/>
          <p:cNvSpPr txBox="1">
            <a:spLocks noGrp="1"/>
          </p:cNvSpPr>
          <p:nvPr>
            <p:ph type="ftr" sz="quarter" idx="11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defTabSz="508000">
              <a:buFontTx/>
              <a:buNone/>
            </a:pPr>
            <a:r>
              <a:rPr lang="ko-KR" altLang="en-US"/>
              <a:t>한이음 ▶ 프로그램 설계서</a:t>
            </a:r>
          </a:p>
        </p:txBody>
      </p:sp>
      <p:sp>
        <p:nvSpPr>
          <p:cNvPr id="4" name="직사각형 3"/>
          <p:cNvSpPr>
            <a:spLocks/>
          </p:cNvSpPr>
          <p:nvPr/>
        </p:nvSpPr>
        <p:spPr>
          <a:xfrm>
            <a:off x="201930" y="1216660"/>
            <a:ext cx="8740775" cy="5140325"/>
          </a:xfrm>
          <a:prstGeom prst="rect">
            <a:avLst/>
          </a:prstGeom>
          <a:noFill/>
          <a:ln w="0" cap="flat" cmpd="sng">
            <a:solidFill>
              <a:schemeClr val="accent1">
                <a:alpha val="100000"/>
              </a:schemeClr>
            </a:solidFill>
            <a:prstDash val="solid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 b="1">
              <a:solidFill>
                <a:schemeClr val="tx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8AEFB75-58AB-4924-AC28-237D9D350B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0549" y="1304130"/>
            <a:ext cx="8562901" cy="4950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2953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>
            <a:spLocks/>
          </p:cNvSpPr>
          <p:nvPr/>
        </p:nvSpPr>
        <p:spPr>
          <a:xfrm>
            <a:off x="107315" y="0"/>
            <a:ext cx="3096895" cy="1125220"/>
          </a:xfrm>
          <a:prstGeom prst="rect">
            <a:avLst/>
          </a:prstGeom>
          <a:solidFill>
            <a:srgbClr val="3B5AA8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/>
          </a:p>
        </p:txBody>
      </p:sp>
      <p:cxnSp>
        <p:nvCxnSpPr>
          <p:cNvPr id="24" name="직선 연결선 23"/>
          <p:cNvCxnSpPr/>
          <p:nvPr/>
        </p:nvCxnSpPr>
        <p:spPr>
          <a:xfrm>
            <a:off x="424180" y="541020"/>
            <a:ext cx="2592070" cy="635"/>
          </a:xfrm>
          <a:prstGeom prst="line">
            <a:avLst/>
          </a:prstGeom>
          <a:ln w="28575" cap="flat" cmpd="sng">
            <a:solidFill>
              <a:schemeClr val="bg1">
                <a:lumMod val="95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965" y="548640"/>
            <a:ext cx="5328920" cy="635"/>
          </a:xfrm>
          <a:prstGeom prst="line">
            <a:avLst/>
          </a:prstGeom>
          <a:ln w="28575" cap="flat" cmpd="sng">
            <a:solidFill>
              <a:srgbClr val="3B5AA8">
                <a:alpha val="100000"/>
              </a:srgbClr>
            </a:solidFill>
            <a:prstDash val="soli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107503" y="692785"/>
            <a:ext cx="3168461" cy="29718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defTabSz="508000">
              <a:spcBef>
                <a:spcPct val="0"/>
              </a:spcBef>
              <a:buFontTx/>
              <a:buNone/>
              <a:defRPr/>
            </a:pPr>
            <a:r>
              <a:rPr lang="en-US" altLang="ko-KR" sz="1700" b="1" i="0" strike="noStrike" cap="none" dirty="0">
                <a:ln w="9525" cap="flat" cmpd="sng">
                  <a:noFill/>
                  <a:prstDash/>
                </a:ln>
                <a:solidFill>
                  <a:schemeClr val="bg1"/>
                </a:solidFill>
                <a:latin typeface="+mn-ea"/>
                <a:ea typeface="맑은 고딕" charset="0"/>
                <a:cs typeface="+mj-cs"/>
              </a:rPr>
              <a:t>| </a:t>
            </a:r>
            <a:r>
              <a:rPr lang="ko-KR" altLang="en-US" sz="1700" b="1" dirty="0" err="1">
                <a:solidFill>
                  <a:schemeClr val="bg1"/>
                </a:solidFill>
                <a:latin typeface="맑은 고딕" charset="0"/>
              </a:rPr>
              <a:t>핵심소스코드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ea typeface="맑은 고딕" charset="0"/>
              </a:rPr>
              <a:t> </a:t>
            </a:r>
            <a:r>
              <a:rPr lang="en-US" altLang="ko-KR" sz="1700" b="1" dirty="0">
                <a:solidFill>
                  <a:schemeClr val="bg1"/>
                </a:solidFill>
                <a:latin typeface="+mn-ea"/>
                <a:ea typeface="맑은 고딕" charset="0"/>
              </a:rPr>
              <a:t>– </a:t>
            </a:r>
            <a:r>
              <a:rPr lang="ko-KR" altLang="en-US" sz="1700" b="1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졸음 감지</a:t>
            </a:r>
            <a:endParaRPr lang="ko-KR" altLang="en-US" sz="1700" b="1" dirty="0">
              <a:solidFill>
                <a:schemeClr val="bg1"/>
              </a:solidFill>
              <a:latin typeface="맑은 고딕" charset="0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350" y="78105"/>
            <a:ext cx="677545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640" y="476885"/>
            <a:ext cx="454660" cy="15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>
            <a:spLocks/>
          </p:cNvSpPr>
          <p:nvPr/>
        </p:nvSpPr>
        <p:spPr>
          <a:xfrm flipV="1">
            <a:off x="-577850" y="-575945"/>
            <a:ext cx="1181735" cy="1167765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 w="254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바닥글 개체 틀 10"/>
          <p:cNvSpPr txBox="1">
            <a:spLocks noGrp="1"/>
          </p:cNvSpPr>
          <p:nvPr>
            <p:ph type="ftr" sz="quarter" idx="11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defTabSz="508000">
              <a:buFontTx/>
              <a:buNone/>
            </a:pPr>
            <a:r>
              <a:rPr lang="ko-KR" altLang="en-US"/>
              <a:t>한이음 ▶ 프로그램 설계서</a:t>
            </a:r>
          </a:p>
        </p:txBody>
      </p:sp>
      <p:sp>
        <p:nvSpPr>
          <p:cNvPr id="4" name="직사각형 3"/>
          <p:cNvSpPr>
            <a:spLocks/>
          </p:cNvSpPr>
          <p:nvPr/>
        </p:nvSpPr>
        <p:spPr>
          <a:xfrm>
            <a:off x="201930" y="1216660"/>
            <a:ext cx="8740775" cy="5140325"/>
          </a:xfrm>
          <a:prstGeom prst="rect">
            <a:avLst/>
          </a:prstGeom>
          <a:noFill/>
          <a:ln w="0" cap="flat" cmpd="sng">
            <a:solidFill>
              <a:schemeClr val="accent1">
                <a:alpha val="100000"/>
              </a:schemeClr>
            </a:solidFill>
            <a:prstDash val="solid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 b="1">
              <a:solidFill>
                <a:schemeClr val="tx1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71E9F90-8E1C-45EA-851C-3F62EF04ED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969" y="1292424"/>
            <a:ext cx="8545503" cy="5006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1952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>
            <a:spLocks/>
          </p:cNvSpPr>
          <p:nvPr/>
        </p:nvSpPr>
        <p:spPr>
          <a:xfrm>
            <a:off x="107315" y="0"/>
            <a:ext cx="3096895" cy="1125220"/>
          </a:xfrm>
          <a:prstGeom prst="rect">
            <a:avLst/>
          </a:prstGeom>
          <a:solidFill>
            <a:srgbClr val="3B5AA8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/>
          </a:p>
        </p:txBody>
      </p:sp>
      <p:cxnSp>
        <p:nvCxnSpPr>
          <p:cNvPr id="24" name="직선 연결선 23"/>
          <p:cNvCxnSpPr/>
          <p:nvPr/>
        </p:nvCxnSpPr>
        <p:spPr>
          <a:xfrm>
            <a:off x="424180" y="541020"/>
            <a:ext cx="2592070" cy="635"/>
          </a:xfrm>
          <a:prstGeom prst="line">
            <a:avLst/>
          </a:prstGeom>
          <a:ln w="28575" cap="flat" cmpd="sng">
            <a:solidFill>
              <a:schemeClr val="bg1">
                <a:lumMod val="95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965" y="548640"/>
            <a:ext cx="5328920" cy="635"/>
          </a:xfrm>
          <a:prstGeom prst="line">
            <a:avLst/>
          </a:prstGeom>
          <a:ln w="28575" cap="flat" cmpd="sng">
            <a:solidFill>
              <a:srgbClr val="3B5AA8">
                <a:alpha val="100000"/>
              </a:srgbClr>
            </a:solidFill>
            <a:prstDash val="soli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13017" y="680402"/>
            <a:ext cx="3456385" cy="38989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defTabSz="508000">
              <a:spcBef>
                <a:spcPct val="0"/>
              </a:spcBef>
              <a:buFontTx/>
              <a:buNone/>
              <a:defRPr/>
            </a:pPr>
            <a:r>
              <a:rPr lang="en-US" altLang="ko-KR" sz="1600" b="1" i="0" strike="noStrike" cap="none" dirty="0">
                <a:ln w="9525" cap="flat" cmpd="sng">
                  <a:noFill/>
                  <a:prstDash/>
                </a:ln>
                <a:solidFill>
                  <a:schemeClr val="bg1"/>
                </a:solidFill>
                <a:latin typeface="+mn-ea"/>
                <a:ea typeface="맑은 고딕" charset="0"/>
                <a:cs typeface="+mj-cs"/>
              </a:rPr>
              <a:t>| </a:t>
            </a:r>
            <a:r>
              <a:rPr lang="ko-KR" altLang="en-US" sz="1600" b="1" dirty="0" err="1">
                <a:solidFill>
                  <a:schemeClr val="bg1"/>
                </a:solidFill>
                <a:latin typeface="맑은 고딕" charset="0"/>
              </a:rPr>
              <a:t>핵심소스코드</a:t>
            </a:r>
            <a:r>
              <a:rPr lang="ko-KR" altLang="en-US" sz="1600" b="1" dirty="0">
                <a:solidFill>
                  <a:schemeClr val="bg1"/>
                </a:solidFill>
                <a:latin typeface="+mn-ea"/>
                <a:ea typeface="맑은 고딕" charset="0"/>
              </a:rPr>
              <a:t> </a:t>
            </a:r>
            <a:r>
              <a:rPr lang="en-US" altLang="ko-KR" sz="1600" b="1" dirty="0">
                <a:solidFill>
                  <a:schemeClr val="bg1"/>
                </a:solidFill>
                <a:latin typeface="+mn-ea"/>
                <a:ea typeface="맑은 고딕" charset="0"/>
              </a:rPr>
              <a:t>– </a:t>
            </a:r>
            <a:r>
              <a:rPr lang="ko-KR" altLang="en-US" sz="1600" b="1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졸음 감지 알림</a:t>
            </a:r>
            <a:endParaRPr lang="ko-KR" altLang="en-US" sz="1600" b="1" dirty="0">
              <a:solidFill>
                <a:schemeClr val="bg1"/>
              </a:solidFill>
              <a:latin typeface="맑은 고딕" charset="0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350" y="78105"/>
            <a:ext cx="677545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640" y="476885"/>
            <a:ext cx="454660" cy="15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>
            <a:spLocks/>
          </p:cNvSpPr>
          <p:nvPr/>
        </p:nvSpPr>
        <p:spPr>
          <a:xfrm flipV="1">
            <a:off x="-577850" y="-575945"/>
            <a:ext cx="1181735" cy="1167765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 w="254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바닥글 개체 틀 10"/>
          <p:cNvSpPr txBox="1">
            <a:spLocks noGrp="1"/>
          </p:cNvSpPr>
          <p:nvPr>
            <p:ph type="ftr" sz="quarter" idx="11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defTabSz="508000">
              <a:buFontTx/>
              <a:buNone/>
            </a:pPr>
            <a:r>
              <a:rPr lang="ko-KR" altLang="en-US"/>
              <a:t>한이음 ▶ 프로그램 설계서</a:t>
            </a:r>
          </a:p>
        </p:txBody>
      </p:sp>
      <p:sp>
        <p:nvSpPr>
          <p:cNvPr id="4" name="직사각형 3"/>
          <p:cNvSpPr>
            <a:spLocks/>
          </p:cNvSpPr>
          <p:nvPr/>
        </p:nvSpPr>
        <p:spPr>
          <a:xfrm>
            <a:off x="201930" y="1216661"/>
            <a:ext cx="8740775" cy="3391006"/>
          </a:xfrm>
          <a:prstGeom prst="rect">
            <a:avLst/>
          </a:prstGeom>
          <a:noFill/>
          <a:ln w="0" cap="flat" cmpd="sng">
            <a:solidFill>
              <a:schemeClr val="accent1">
                <a:alpha val="100000"/>
              </a:schemeClr>
            </a:solidFill>
            <a:prstDash val="solid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 b="1">
              <a:solidFill>
                <a:schemeClr val="tx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6487DD5-F7F4-4C49-BA1D-675621F510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524" y="1316037"/>
            <a:ext cx="8568952" cy="3265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6609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>
            <a:spLocks/>
          </p:cNvSpPr>
          <p:nvPr/>
        </p:nvSpPr>
        <p:spPr>
          <a:xfrm>
            <a:off x="107315" y="0"/>
            <a:ext cx="3096895" cy="1125220"/>
          </a:xfrm>
          <a:prstGeom prst="rect">
            <a:avLst/>
          </a:prstGeom>
          <a:solidFill>
            <a:srgbClr val="3B5AA8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/>
          </a:p>
        </p:txBody>
      </p:sp>
      <p:cxnSp>
        <p:nvCxnSpPr>
          <p:cNvPr id="24" name="직선 연결선 23"/>
          <p:cNvCxnSpPr/>
          <p:nvPr/>
        </p:nvCxnSpPr>
        <p:spPr>
          <a:xfrm>
            <a:off x="424180" y="541020"/>
            <a:ext cx="2592070" cy="635"/>
          </a:xfrm>
          <a:prstGeom prst="line">
            <a:avLst/>
          </a:prstGeom>
          <a:ln w="28575" cap="flat" cmpd="sng">
            <a:solidFill>
              <a:schemeClr val="bg1">
                <a:lumMod val="95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965" y="548640"/>
            <a:ext cx="5328920" cy="635"/>
          </a:xfrm>
          <a:prstGeom prst="line">
            <a:avLst/>
          </a:prstGeom>
          <a:ln w="28575" cap="flat" cmpd="sng">
            <a:solidFill>
              <a:srgbClr val="3B5AA8">
                <a:alpha val="100000"/>
              </a:srgbClr>
            </a:solidFill>
            <a:prstDash val="soli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5496" y="590838"/>
            <a:ext cx="3240469" cy="38989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defTabSz="508000">
              <a:spcBef>
                <a:spcPct val="0"/>
              </a:spcBef>
              <a:buFontTx/>
              <a:buNone/>
              <a:defRPr/>
            </a:pPr>
            <a:r>
              <a:rPr lang="en-US" altLang="ko-KR" sz="1500" b="1" i="0" strike="noStrike" cap="none" dirty="0">
                <a:ln w="9525" cap="flat" cmpd="sng">
                  <a:noFill/>
                  <a:prstDash/>
                </a:ln>
                <a:solidFill>
                  <a:schemeClr val="bg1"/>
                </a:solidFill>
                <a:latin typeface="+mn-ea"/>
                <a:ea typeface="맑은 고딕" charset="0"/>
                <a:cs typeface="+mj-cs"/>
              </a:rPr>
              <a:t>| </a:t>
            </a:r>
            <a:r>
              <a:rPr lang="ko-KR" altLang="en-US" sz="1500" b="1" dirty="0" err="1">
                <a:solidFill>
                  <a:schemeClr val="bg1"/>
                </a:solidFill>
                <a:latin typeface="맑은 고딕" charset="0"/>
              </a:rPr>
              <a:t>핵심소스코드</a:t>
            </a:r>
            <a:r>
              <a:rPr lang="ko-KR" altLang="en-US" sz="1500" b="1" dirty="0">
                <a:solidFill>
                  <a:schemeClr val="bg1"/>
                </a:solidFill>
                <a:latin typeface="+mn-ea"/>
                <a:ea typeface="맑은 고딕" charset="0"/>
              </a:rPr>
              <a:t> </a:t>
            </a:r>
            <a:r>
              <a:rPr lang="en-US" altLang="ko-KR" sz="1500" b="1" dirty="0">
                <a:solidFill>
                  <a:schemeClr val="bg1"/>
                </a:solidFill>
                <a:latin typeface="+mn-ea"/>
                <a:ea typeface="맑은 고딕" charset="0"/>
              </a:rPr>
              <a:t>– </a:t>
            </a:r>
            <a:r>
              <a:rPr lang="ko-KR" altLang="en-US" sz="1500" b="1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 깜빡임 횟수 측정</a:t>
            </a:r>
            <a:endParaRPr lang="ko-KR" altLang="en-US" sz="1500" b="1" dirty="0">
              <a:solidFill>
                <a:schemeClr val="bg1"/>
              </a:solidFill>
              <a:latin typeface="맑은 고딕" charset="0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350" y="78105"/>
            <a:ext cx="677545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640" y="476885"/>
            <a:ext cx="454660" cy="15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>
            <a:spLocks/>
          </p:cNvSpPr>
          <p:nvPr/>
        </p:nvSpPr>
        <p:spPr>
          <a:xfrm flipV="1">
            <a:off x="-577850" y="-575945"/>
            <a:ext cx="1181735" cy="1167765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 w="254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바닥글 개체 틀 10"/>
          <p:cNvSpPr txBox="1">
            <a:spLocks noGrp="1"/>
          </p:cNvSpPr>
          <p:nvPr>
            <p:ph type="ftr" sz="quarter" idx="11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defTabSz="508000">
              <a:buFontTx/>
              <a:buNone/>
            </a:pPr>
            <a:r>
              <a:rPr lang="ko-KR" altLang="en-US"/>
              <a:t>한이음 ▶ 프로그램 설계서</a:t>
            </a:r>
          </a:p>
        </p:txBody>
      </p:sp>
      <p:sp>
        <p:nvSpPr>
          <p:cNvPr id="4" name="직사각형 3"/>
          <p:cNvSpPr>
            <a:spLocks/>
          </p:cNvSpPr>
          <p:nvPr/>
        </p:nvSpPr>
        <p:spPr>
          <a:xfrm>
            <a:off x="201930" y="1216661"/>
            <a:ext cx="8740775" cy="4156556"/>
          </a:xfrm>
          <a:prstGeom prst="rect">
            <a:avLst/>
          </a:prstGeom>
          <a:noFill/>
          <a:ln w="0" cap="flat" cmpd="sng">
            <a:solidFill>
              <a:schemeClr val="accent1">
                <a:alpha val="100000"/>
              </a:schemeClr>
            </a:solidFill>
            <a:prstDash val="solid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 b="1">
              <a:solidFill>
                <a:schemeClr val="tx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ED28D41-9C5D-4142-88B6-145B7E2C91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528" y="1284604"/>
            <a:ext cx="8496944" cy="401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3639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>
            <a:spLocks/>
          </p:cNvSpPr>
          <p:nvPr/>
        </p:nvSpPr>
        <p:spPr>
          <a:xfrm>
            <a:off x="107315" y="0"/>
            <a:ext cx="3096895" cy="1125220"/>
          </a:xfrm>
          <a:prstGeom prst="rect">
            <a:avLst/>
          </a:prstGeom>
          <a:solidFill>
            <a:srgbClr val="3B5AA8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/>
          </a:p>
        </p:txBody>
      </p:sp>
      <p:cxnSp>
        <p:nvCxnSpPr>
          <p:cNvPr id="24" name="직선 연결선 23"/>
          <p:cNvCxnSpPr/>
          <p:nvPr/>
        </p:nvCxnSpPr>
        <p:spPr>
          <a:xfrm>
            <a:off x="424180" y="541020"/>
            <a:ext cx="2592070" cy="635"/>
          </a:xfrm>
          <a:prstGeom prst="line">
            <a:avLst/>
          </a:prstGeom>
          <a:ln w="28575" cap="flat" cmpd="sng">
            <a:solidFill>
              <a:schemeClr val="bg1">
                <a:lumMod val="95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965" y="548640"/>
            <a:ext cx="5328920" cy="635"/>
          </a:xfrm>
          <a:prstGeom prst="line">
            <a:avLst/>
          </a:prstGeom>
          <a:ln w="28575" cap="flat" cmpd="sng">
            <a:solidFill>
              <a:srgbClr val="3B5AA8">
                <a:alpha val="100000"/>
              </a:srgbClr>
            </a:solidFill>
            <a:prstDash val="soli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5496" y="590838"/>
            <a:ext cx="3240469" cy="38989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defTabSz="508000">
              <a:spcBef>
                <a:spcPct val="0"/>
              </a:spcBef>
              <a:buFontTx/>
              <a:buNone/>
              <a:defRPr/>
            </a:pPr>
            <a:r>
              <a:rPr lang="en-US" altLang="ko-KR" sz="1500" b="1" i="0" strike="noStrike" cap="none" dirty="0">
                <a:ln w="9525" cap="flat" cmpd="sng">
                  <a:noFill/>
                  <a:prstDash/>
                </a:ln>
                <a:solidFill>
                  <a:schemeClr val="bg1"/>
                </a:solidFill>
                <a:latin typeface="+mn-ea"/>
                <a:ea typeface="맑은 고딕" charset="0"/>
                <a:cs typeface="+mj-cs"/>
              </a:rPr>
              <a:t>| </a:t>
            </a:r>
            <a:r>
              <a:rPr lang="ko-KR" altLang="en-US" sz="1500" b="1" dirty="0" err="1">
                <a:solidFill>
                  <a:schemeClr val="bg1"/>
                </a:solidFill>
                <a:latin typeface="맑은 고딕" charset="0"/>
              </a:rPr>
              <a:t>핵심소스코드</a:t>
            </a:r>
            <a:r>
              <a:rPr lang="ko-KR" altLang="en-US" sz="1500" b="1" dirty="0">
                <a:solidFill>
                  <a:schemeClr val="bg1"/>
                </a:solidFill>
                <a:latin typeface="+mn-ea"/>
                <a:ea typeface="맑은 고딕" charset="0"/>
              </a:rPr>
              <a:t> </a:t>
            </a:r>
            <a:r>
              <a:rPr lang="en-US" altLang="ko-KR" sz="1500" b="1" dirty="0">
                <a:solidFill>
                  <a:schemeClr val="bg1"/>
                </a:solidFill>
                <a:latin typeface="+mn-ea"/>
                <a:ea typeface="맑은 고딕" charset="0"/>
              </a:rPr>
              <a:t>– </a:t>
            </a:r>
            <a:r>
              <a:rPr lang="ko-KR" altLang="en-US" sz="1500" b="1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 깜빡임 횟수 부족</a:t>
            </a:r>
            <a:endParaRPr lang="en-US" altLang="ko-KR" sz="1500" b="1" dirty="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defTabSz="508000">
              <a:spcBef>
                <a:spcPct val="0"/>
              </a:spcBef>
              <a:buFontTx/>
              <a:buNone/>
              <a:defRPr/>
            </a:pPr>
            <a:r>
              <a:rPr lang="en-US" altLang="ko-KR" sz="1500" b="1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                        </a:t>
            </a:r>
            <a:r>
              <a:rPr lang="ko-KR" altLang="en-US" sz="1500" b="1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알림</a:t>
            </a:r>
            <a:endParaRPr lang="ko-KR" altLang="en-US" sz="1500" b="1" dirty="0">
              <a:solidFill>
                <a:schemeClr val="bg1"/>
              </a:solidFill>
              <a:latin typeface="맑은 고딕" charset="0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350" y="78105"/>
            <a:ext cx="677545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640" y="476885"/>
            <a:ext cx="454660" cy="15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>
            <a:spLocks/>
          </p:cNvSpPr>
          <p:nvPr/>
        </p:nvSpPr>
        <p:spPr>
          <a:xfrm flipV="1">
            <a:off x="-577850" y="-575945"/>
            <a:ext cx="1181735" cy="1167765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 w="254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바닥글 개체 틀 10"/>
          <p:cNvSpPr txBox="1">
            <a:spLocks noGrp="1"/>
          </p:cNvSpPr>
          <p:nvPr>
            <p:ph type="ftr" sz="quarter" idx="11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defTabSz="508000">
              <a:buFontTx/>
              <a:buNone/>
            </a:pPr>
            <a:r>
              <a:rPr lang="ko-KR" altLang="en-US"/>
              <a:t>한이음 ▶ 프로그램 설계서</a:t>
            </a:r>
          </a:p>
        </p:txBody>
      </p:sp>
      <p:sp>
        <p:nvSpPr>
          <p:cNvPr id="4" name="직사각형 3"/>
          <p:cNvSpPr>
            <a:spLocks/>
          </p:cNvSpPr>
          <p:nvPr/>
        </p:nvSpPr>
        <p:spPr>
          <a:xfrm>
            <a:off x="201930" y="1216661"/>
            <a:ext cx="8740775" cy="4156556"/>
          </a:xfrm>
          <a:prstGeom prst="rect">
            <a:avLst/>
          </a:prstGeom>
          <a:noFill/>
          <a:ln w="0" cap="flat" cmpd="sng">
            <a:solidFill>
              <a:schemeClr val="accent1">
                <a:alpha val="100000"/>
              </a:schemeClr>
            </a:solidFill>
            <a:prstDash val="solid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 b="1">
              <a:solidFill>
                <a:schemeClr val="tx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AC0A35C-207B-469F-B86D-3CD5422545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524" y="1259206"/>
            <a:ext cx="8568952" cy="4044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673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</a:rPr>
              <a:t>참조</a:t>
            </a:r>
            <a:r>
              <a:rPr lang="en-US" altLang="ko-KR" sz="1700" b="1">
                <a:solidFill>
                  <a:schemeClr val="bg1"/>
                </a:solidFill>
                <a:latin typeface="+mn-ea"/>
              </a:rPr>
              <a:t>- </a:t>
            </a:r>
            <a:r>
              <a:rPr kumimoji="0" lang="ko-KR" altLang="en-US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개발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환경 및 설명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바닥글 개체 틀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7608DD1B-D153-4225-BCEE-037D20107B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4000107"/>
              </p:ext>
            </p:extLst>
          </p:nvPr>
        </p:nvGraphicFramePr>
        <p:xfrm>
          <a:off x="434156" y="1268729"/>
          <a:ext cx="8242300" cy="5015612"/>
        </p:xfrm>
        <a:graphic>
          <a:graphicData uri="http://schemas.openxmlformats.org/drawingml/2006/table">
            <a:tbl>
              <a:tblPr>
                <a:effectLst>
                  <a:outerShdw blurRad="40000" dist="23000" dir="5400000" rotWithShape="0">
                    <a:srgbClr val="000000">
                      <a:alpha val="34117"/>
                    </a:srgbClr>
                  </a:outerShdw>
                </a:effectLst>
                <a:tableStyleId>{00000000-0000-0000-0000-000000000000}</a:tableStyleId>
              </a:tblPr>
              <a:tblGrid>
                <a:gridCol w="825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01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059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307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23335">
                <a:tc gridSpan="2">
                  <a:txBody>
                    <a:bodyPr/>
                    <a:lstStyle/>
                    <a:p>
                      <a:pPr marL="0" indent="0" algn="ctr" defTabSz="508000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050" b="1" i="0" kern="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구분</a:t>
                      </a:r>
                    </a:p>
                  </a:txBody>
                  <a:tcPr marL="35560" marR="35560" marT="35560" marB="3556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508000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050" b="1" i="0" ker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항목</a:t>
                      </a:r>
                      <a:endParaRPr lang="ko-KR" altLang="en-US" sz="1050" b="1" i="0" kern="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35560" marR="35560" marT="35560" marB="3556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050" b="1" i="0" ker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적용내역</a:t>
                      </a:r>
                    </a:p>
                  </a:txBody>
                  <a:tcPr marL="35560" marR="35560" marT="35560" marB="3556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2896">
                <a:tc rowSpan="7">
                  <a:txBody>
                    <a:bodyPr/>
                    <a:lstStyle/>
                    <a:p>
                      <a:pPr marL="0" indent="0" algn="ctr" defTabSz="508000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sz="1050" b="0" i="0" kern="0" dirty="0">
                          <a:solidFill>
                            <a:schemeClr val="tx1"/>
                          </a:solidFill>
                          <a:latin typeface="+mn-ea"/>
                          <a:ea typeface="맑은 고딕" charset="0"/>
                        </a:rPr>
                        <a:t>S/W</a:t>
                      </a:r>
                      <a:endParaRPr lang="ko-KR" altLang="en-US" sz="1050" b="0" i="0" kern="0" dirty="0">
                        <a:solidFill>
                          <a:schemeClr val="tx1"/>
                        </a:solidFill>
                        <a:latin typeface="+mn-ea"/>
                        <a:ea typeface="맑은 고딕" charset="0"/>
                      </a:endParaRPr>
                    </a:p>
                    <a:p>
                      <a:pPr marL="0" indent="0" algn="ctr" defTabSz="508000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050" b="0" i="0" kern="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개발환경</a:t>
                      </a:r>
                    </a:p>
                  </a:txBody>
                  <a:tcPr marL="35560" marR="35560" marT="35560" marB="3556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marL="0" indent="0" algn="ctr" defTabSz="508000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050" b="0" i="0" kern="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감지</a:t>
                      </a:r>
                      <a:endParaRPr lang="en-US" altLang="ko-KR" sz="1050" b="0" i="0" kern="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defTabSz="508000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050" b="0" i="0" kern="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애플리케이션</a:t>
                      </a:r>
                    </a:p>
                    <a:p>
                      <a:pPr marL="0" indent="0" algn="ctr" defTabSz="508000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050" b="0" i="0" kern="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개발</a:t>
                      </a:r>
                    </a:p>
                  </a:txBody>
                  <a:tcPr marL="35560" marR="35560" marT="35560" marB="3556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l" defTabSz="508000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sz="1000" b="0" i="0" kern="0" dirty="0" err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Pycharm</a:t>
                      </a:r>
                      <a:r>
                        <a:rPr lang="en-US" sz="1000" b="0" i="0" kern="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Professional 2020.2</a:t>
                      </a:r>
                      <a:endParaRPr lang="en-US" altLang="ko-KR" sz="1000" b="0" i="0" kern="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35560" marR="35560" marT="35560" marB="3556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508000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000" b="0" i="0" kern="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졸음 감지 프로그램 개발</a:t>
                      </a:r>
                    </a:p>
                  </a:txBody>
                  <a:tcPr marL="35560" marR="35560" marT="35560" marB="3556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5588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 defTabSz="508000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sz="1000" b="0" i="0" kern="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HTML, </a:t>
                      </a:r>
                      <a:r>
                        <a:rPr lang="ko-KR" sz="1000" b="0" i="0" kern="0" dirty="0" err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JavaScript</a:t>
                      </a:r>
                      <a:r>
                        <a:rPr lang="en-US" altLang="ko-KR" sz="1000" b="0" i="0" kern="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CSS</a:t>
                      </a:r>
                      <a:endParaRPr lang="ko-KR" altLang="en-US" sz="1000" b="0" i="0" kern="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35560" marR="35560" marT="35560" marB="3556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508000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000" b="0" i="0" kern="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웹 페이지 제작 및 디자인을 하기 위해 사용</a:t>
                      </a:r>
                    </a:p>
                  </a:txBody>
                  <a:tcPr marL="35560" marR="35560" marT="35560" marB="3556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6579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indent="0" algn="l" defTabSz="508000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00" b="0" i="0" kern="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channels, </a:t>
                      </a:r>
                      <a:r>
                        <a:rPr lang="en-US" altLang="ko-KR" sz="1000" b="0" i="0" kern="0" dirty="0" err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websocket</a:t>
                      </a:r>
                      <a:endParaRPr lang="ko-KR" altLang="en-US" sz="1000" b="0" i="0" kern="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35560" marR="35560" marT="35560" marB="3556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508000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050" b="0" i="0" kern="1200" dirty="0">
                          <a:solidFill>
                            <a:srgbClr val="000000"/>
                          </a:solidFill>
                          <a:latin typeface="Malgun Gothic" charset="0"/>
                          <a:ea typeface="Malgun Gothic" charset="0"/>
                        </a:rPr>
                        <a:t>서버</a:t>
                      </a:r>
                      <a:r>
                        <a:rPr lang="en-US" altLang="ko-KR" sz="1050" b="0" i="0" kern="1200" dirty="0">
                          <a:solidFill>
                            <a:srgbClr val="000000"/>
                          </a:solidFill>
                          <a:latin typeface="Malgun Gothic" charset="0"/>
                          <a:ea typeface="Malgun Gothic" charset="0"/>
                        </a:rPr>
                        <a:t> – </a:t>
                      </a:r>
                      <a:r>
                        <a:rPr lang="ko-KR" altLang="en-US" sz="1050" b="0" i="0" kern="1200" dirty="0">
                          <a:solidFill>
                            <a:srgbClr val="000000"/>
                          </a:solidFill>
                          <a:latin typeface="Malgun Gothic" charset="0"/>
                          <a:ea typeface="Malgun Gothic" charset="0"/>
                        </a:rPr>
                        <a:t>클라이언트 간 통신을 위한 파이썬 라이브러리</a:t>
                      </a:r>
                    </a:p>
                  </a:txBody>
                  <a:tcPr marL="35560" marR="35560" marT="35560" marB="35560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24175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endParaRPr lang="ko-KR" altLang="en-US" kern="1200" dirty="0"/>
                    </a:p>
                  </a:txBody>
                  <a:tcP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indent="0" algn="l" defTabSz="508000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00" b="0" i="0" kern="0" dirty="0" err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opencv</a:t>
                      </a:r>
                      <a:r>
                        <a:rPr lang="en-US" altLang="ko-KR" sz="1000" b="0" i="0" kern="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</a:t>
                      </a:r>
                      <a:r>
                        <a:rPr lang="ko-KR" altLang="en-US" sz="1000" b="0" i="0" kern="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en-US" altLang="ko-KR" sz="1000" b="0" i="0" kern="0" dirty="0" err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dlib</a:t>
                      </a:r>
                      <a:r>
                        <a:rPr lang="en-US" altLang="ko-KR" sz="1000" b="0" i="0" kern="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en-US" altLang="ko-KR" sz="1000" b="0" i="0" kern="0" dirty="0" err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imutils</a:t>
                      </a:r>
                      <a:endParaRPr lang="ko-KR" altLang="en-US" sz="1000" b="0" i="0" kern="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35560" marR="35560" marT="35560" marB="3556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508000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sz="1050" b="0" i="0" kern="1200" dirty="0">
                          <a:solidFill>
                            <a:srgbClr val="000000"/>
                          </a:solidFill>
                          <a:latin typeface="Malgun Gothic" charset="0"/>
                          <a:ea typeface="Malgun Gothic" charset="0"/>
                        </a:rPr>
                        <a:t>파이썬 </a:t>
                      </a:r>
                      <a:r>
                        <a:rPr lang="ko-KR" altLang="en-US" sz="1050" b="0" i="0" kern="1200" dirty="0">
                          <a:solidFill>
                            <a:srgbClr val="000000"/>
                          </a:solidFill>
                          <a:latin typeface="Malgun Gothic" charset="0"/>
                          <a:ea typeface="Malgun Gothic" charset="0"/>
                        </a:rPr>
                        <a:t>영상처리 라이브러리</a:t>
                      </a:r>
                    </a:p>
                  </a:txBody>
                  <a:tcPr marL="35560" marR="35560" marT="35560" marB="35560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95203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marL="0" indent="0" algn="ctr" defTabSz="508000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050" b="0" i="0" ker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서버 애플리케이션 </a:t>
                      </a:r>
                    </a:p>
                    <a:p>
                      <a:pPr marL="0" indent="0" algn="ctr" defTabSz="508000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050" b="0" i="0" ker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개발</a:t>
                      </a:r>
                      <a:endParaRPr lang="ko-KR" altLang="en-US" sz="1050" b="0" i="0" kern="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35560" marR="35560" marT="35560" marB="3556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508000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</a:rPr>
                        <a:t>MySQL(14.14)</a:t>
                      </a:r>
                      <a:endParaRPr lang="ko-KR" altLang="en-US" sz="1000" b="0" i="0" kern="1200" dirty="0">
                        <a:solidFill>
                          <a:schemeClr val="tx1"/>
                        </a:solidFill>
                      </a:endParaRPr>
                    </a:p>
                  </a:txBody>
                  <a:tcPr marL="35560" marR="35560" marT="35560" marB="3556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508000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000" b="0" i="0" ker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사용자</a:t>
                      </a:r>
                      <a:r>
                        <a:rPr lang="en-US" altLang="ko-KR" sz="1000" b="0" i="0" ker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000" b="0" i="0" ker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졸음 및 눈 깜빡임 횟수 부족 감지, 각종 게시판</a:t>
                      </a:r>
                      <a:r>
                        <a:rPr lang="en-US" altLang="ko-KR" sz="1000" b="0" i="0" ker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000" b="0" i="0" ker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투두리스트 등의 데이터를 저장</a:t>
                      </a:r>
                      <a:r>
                        <a:rPr lang="en-US" altLang="ko-KR" sz="1000" b="0" i="0" kern="0">
                          <a:solidFill>
                            <a:schemeClr val="tx1"/>
                          </a:solidFill>
                          <a:latin typeface="+mn-ea"/>
                          <a:ea typeface="맑은 고딕" charset="0"/>
                        </a:rPr>
                        <a:t>, </a:t>
                      </a:r>
                      <a:r>
                        <a:rPr lang="ko-KR" altLang="en-US" sz="1000" b="0" i="0" ker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관리하는 데이터베이스 </a:t>
                      </a:r>
                      <a:endParaRPr lang="ko-KR" altLang="en-US" sz="1000" b="0" i="0" kern="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35560" marR="35560" marT="35560" marB="3556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61098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 defTabSz="508000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sz="1000" b="0" i="0" kern="0" dirty="0" err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Django</a:t>
                      </a:r>
                      <a:r>
                        <a:rPr lang="ko-KR" sz="1000" b="0" i="0" kern="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(3.1)</a:t>
                      </a:r>
                      <a:endParaRPr lang="ko-KR" altLang="en-US" sz="1000" b="0" i="0" kern="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35560" marR="35560" marT="35560" marB="3556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508000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000" b="0" i="0" ker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웹사이트 개발에 필요한 웹 프레임워크</a:t>
                      </a:r>
                    </a:p>
                  </a:txBody>
                  <a:tcPr marL="35560" marR="35560" marT="35560" marB="3556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636738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 defTabSz="508000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000" b="0" i="0" kern="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서버 운영체제</a:t>
                      </a:r>
                    </a:p>
                  </a:txBody>
                  <a:tcPr marL="35560" marR="35560" marT="35560" marB="3556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508000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Deep Learning AMI (Ubuntu 18.04) Version 31.0</a:t>
                      </a:r>
                      <a:endParaRPr lang="en-US" altLang="ko-KR" sz="10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35560" marR="35560" marT="35560" marB="3556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5892657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참조</a:t>
            </a: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-S/W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기능 실사 사진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바닥글 개체 틀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222256" y="1473901"/>
            <a:ext cx="8454200" cy="461939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31126D0-9DEB-4626-8CA3-BE9F0250F9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9256" y="1598089"/>
            <a:ext cx="3981568" cy="262299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34CC865-D798-48EA-B00F-FA367FCE09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528" y="1598090"/>
            <a:ext cx="4104456" cy="262299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6" name="그림 25" descr="텍스트이(가) 표시된 사진&#10;&#10;자동 생성된 설명">
            <a:extLst>
              <a:ext uri="{FF2B5EF4-FFF2-40B4-BE49-F238E27FC236}">
                <a16:creationId xmlns:a16="http://schemas.microsoft.com/office/drawing/2014/main" id="{A0074AB5-1FBF-4DE4-B865-03CAD48FB6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3528" y="4409735"/>
            <a:ext cx="4104456" cy="152865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7" name="그림 26" descr="텍스트이(가) 표시된 사진&#10;&#10;자동 생성된 설명">
            <a:extLst>
              <a:ext uri="{FF2B5EF4-FFF2-40B4-BE49-F238E27FC236}">
                <a16:creationId xmlns:a16="http://schemas.microsoft.com/office/drawing/2014/main" id="{E271C934-7A37-4598-ABBC-CD454F187E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29256" y="4409734"/>
            <a:ext cx="3981568" cy="1528653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1759139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참조</a:t>
            </a: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-S/W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기능 실사 사진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바닥글 개체 틀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 err="1"/>
              <a:t>한이음</a:t>
            </a:r>
            <a:r>
              <a:rPr lang="ko-KR" altLang="en-US" dirty="0"/>
              <a:t> ▶ 프로그램 설계서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222256" y="1473901"/>
            <a:ext cx="8454200" cy="461939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1027" name="_x420866256">
            <a:extLst>
              <a:ext uri="{FF2B5EF4-FFF2-40B4-BE49-F238E27FC236}">
                <a16:creationId xmlns:a16="http://schemas.microsoft.com/office/drawing/2014/main" id="{0E5B8C27-FF3F-4118-A49F-C030D7BFA8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586750"/>
            <a:ext cx="2638469" cy="2638469"/>
          </a:xfrm>
          <a:prstGeom prst="rect">
            <a:avLst/>
          </a:prstGeom>
          <a:noFill/>
          <a:ln>
            <a:solidFill>
              <a:srgbClr val="003399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_x420867264">
            <a:extLst>
              <a:ext uri="{FF2B5EF4-FFF2-40B4-BE49-F238E27FC236}">
                <a16:creationId xmlns:a16="http://schemas.microsoft.com/office/drawing/2014/main" id="{936DC911-E7C5-48F7-B0B8-D06234E697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8597" y="1596438"/>
            <a:ext cx="2638800" cy="2638800"/>
          </a:xfrm>
          <a:prstGeom prst="rect">
            <a:avLst/>
          </a:prstGeom>
          <a:noFill/>
          <a:ln>
            <a:solidFill>
              <a:srgbClr val="003399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" name="_x420867480">
            <a:extLst>
              <a:ext uri="{FF2B5EF4-FFF2-40B4-BE49-F238E27FC236}">
                <a16:creationId xmlns:a16="http://schemas.microsoft.com/office/drawing/2014/main" id="{FAC7F08C-7CB9-4BD9-9401-5FE7325C9D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3997" y="1586750"/>
            <a:ext cx="2638800" cy="2638800"/>
          </a:xfrm>
          <a:prstGeom prst="rect">
            <a:avLst/>
          </a:prstGeom>
          <a:noFill/>
          <a:ln>
            <a:solidFill>
              <a:srgbClr val="003399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4">
            <a:extLst>
              <a:ext uri="{FF2B5EF4-FFF2-40B4-BE49-F238E27FC236}">
                <a16:creationId xmlns:a16="http://schemas.microsoft.com/office/drawing/2014/main" id="{87F0179A-8B9C-4CE7-BD61-14B96A58AE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51720" y="119621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FAFA1A6-56C2-4281-A378-C543115845D7}"/>
              </a:ext>
            </a:extLst>
          </p:cNvPr>
          <p:cNvSpPr txBox="1"/>
          <p:nvPr/>
        </p:nvSpPr>
        <p:spPr>
          <a:xfrm>
            <a:off x="222256" y="4405099"/>
            <a:ext cx="8598217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▶ 얼굴이 인식된 상태 </a:t>
            </a:r>
            <a:r>
              <a:rPr lang="en-US" altLang="ko-KR" sz="1500" dirty="0"/>
              <a:t>(</a:t>
            </a:r>
            <a:r>
              <a:rPr lang="ko-KR" altLang="en-US" sz="1500" dirty="0"/>
              <a:t>좌측 사진</a:t>
            </a:r>
            <a:r>
              <a:rPr lang="en-US" altLang="ko-KR" sz="1500" dirty="0"/>
              <a:t>)</a:t>
            </a:r>
          </a:p>
          <a:p>
            <a:r>
              <a:rPr lang="ko-KR" altLang="en-US" sz="1500" dirty="0"/>
              <a:t>▶ 정수리를 통한 졸음 감지 상태</a:t>
            </a:r>
            <a:r>
              <a:rPr lang="en-US" altLang="ko-KR" sz="1500" dirty="0"/>
              <a:t> (</a:t>
            </a:r>
            <a:r>
              <a:rPr lang="ko-KR" altLang="en-US" sz="1500" dirty="0"/>
              <a:t>중앙 사진</a:t>
            </a:r>
            <a:r>
              <a:rPr lang="en-US" altLang="ko-KR" sz="1500" dirty="0"/>
              <a:t>)</a:t>
            </a:r>
          </a:p>
          <a:p>
            <a:r>
              <a:rPr lang="ko-KR" altLang="en-US" sz="1500" dirty="0"/>
              <a:t>▶ 눈 감김을 통한 졸음 감지 </a:t>
            </a:r>
            <a:r>
              <a:rPr lang="en-US" altLang="ko-KR" sz="1500" dirty="0"/>
              <a:t>/ </a:t>
            </a:r>
            <a:r>
              <a:rPr lang="ko-KR" altLang="en-US" sz="1500" dirty="0"/>
              <a:t>눈 깜빡임 횟수 부족 감지 상태</a:t>
            </a:r>
            <a:r>
              <a:rPr lang="en-US" altLang="ko-KR" sz="1500" dirty="0"/>
              <a:t> (</a:t>
            </a:r>
            <a:r>
              <a:rPr lang="ko-KR" altLang="en-US" sz="1500" dirty="0"/>
              <a:t>우측 사진</a:t>
            </a:r>
            <a:r>
              <a:rPr lang="en-US" altLang="ko-KR" sz="1500" dirty="0"/>
              <a:t>)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8171822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참조</a:t>
            </a: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-S/W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기능 실사 사진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바닥글 개체 틀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222256" y="1473901"/>
            <a:ext cx="8454200" cy="461939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FBEAE090-5B89-4A8B-81F6-491ECEE13D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594" y="2049964"/>
            <a:ext cx="3779554" cy="359152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3" name="그림 22" descr="텍스트이(가) 표시된 사진&#10;&#10;자동 생성된 설명">
            <a:extLst>
              <a:ext uri="{FF2B5EF4-FFF2-40B4-BE49-F238E27FC236}">
                <a16:creationId xmlns:a16="http://schemas.microsoft.com/office/drawing/2014/main" id="{D9339A71-6B13-41F3-962D-72B0B32946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63854" y="1587504"/>
            <a:ext cx="2576450" cy="439219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75405283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참조</a:t>
            </a: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-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프로젝트 관리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바닥글 개체 틀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222256" y="1473901"/>
            <a:ext cx="2793828" cy="461939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3131840" y="1468773"/>
            <a:ext cx="2880320" cy="461939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6084168" y="1484784"/>
            <a:ext cx="2981592" cy="461939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097872" y="151668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/>
              <a:t>이슈관리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203848" y="148478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/>
              <a:t>형상관리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67660" y="1484784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/>
              <a:t>프로젝트 관리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45268DD-CD26-4084-98B9-54D476C48D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906" y="1886020"/>
            <a:ext cx="2631910" cy="3149769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0F3024B6-A223-449C-A03E-FA5E69643FE4}"/>
              </a:ext>
            </a:extLst>
          </p:cNvPr>
          <p:cNvSpPr txBox="1"/>
          <p:nvPr/>
        </p:nvSpPr>
        <p:spPr>
          <a:xfrm>
            <a:off x="283906" y="5195211"/>
            <a:ext cx="15392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600" dirty="0" err="1"/>
              <a:t>한이음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Git Lab</a:t>
            </a:r>
            <a:endParaRPr kumimoji="1" lang="ko-KR" altLang="en-US" sz="1600" dirty="0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1CCEA496-524A-4D2F-98F7-78239C3BA0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6045" y="1893090"/>
            <a:ext cx="2631910" cy="3149769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C8FF1B7F-5564-41A6-AE06-103096A31387}"/>
              </a:ext>
            </a:extLst>
          </p:cNvPr>
          <p:cNvSpPr txBox="1"/>
          <p:nvPr/>
        </p:nvSpPr>
        <p:spPr>
          <a:xfrm>
            <a:off x="6162928" y="5128622"/>
            <a:ext cx="15392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600" dirty="0" err="1"/>
              <a:t>한이음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Git Lab</a:t>
            </a:r>
            <a:endParaRPr kumimoji="1" lang="ko-KR" altLang="en-US" sz="16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2141D48-700A-40FF-BA22-D23219A5F931}"/>
              </a:ext>
            </a:extLst>
          </p:cNvPr>
          <p:cNvSpPr txBox="1"/>
          <p:nvPr/>
        </p:nvSpPr>
        <p:spPr>
          <a:xfrm>
            <a:off x="3177430" y="5128622"/>
            <a:ext cx="15392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600" dirty="0" err="1"/>
              <a:t>한이음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Git Lab</a:t>
            </a:r>
            <a:endParaRPr kumimoji="1" lang="ko-KR" altLang="en-US" sz="16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4F4BDE4-DEEC-4566-B8A7-F23AEF0949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6015" y="1867184"/>
            <a:ext cx="2784404" cy="3202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583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BA3F11E-AD4D-418A-8DD1-95E597C9BB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3057" y="2319655"/>
            <a:ext cx="2101850" cy="488802"/>
          </a:xfrm>
          <a:prstGeom prst="rect">
            <a:avLst/>
          </a:prstGeom>
        </p:spPr>
      </p:pic>
      <p:sp>
        <p:nvSpPr>
          <p:cNvPr id="21" name="직사각형 20"/>
          <p:cNvSpPr>
            <a:spLocks/>
          </p:cNvSpPr>
          <p:nvPr/>
        </p:nvSpPr>
        <p:spPr>
          <a:xfrm>
            <a:off x="107315" y="0"/>
            <a:ext cx="3096895" cy="1125220"/>
          </a:xfrm>
          <a:prstGeom prst="rect">
            <a:avLst/>
          </a:prstGeom>
          <a:solidFill>
            <a:srgbClr val="3B5AA8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180" y="541020"/>
            <a:ext cx="2592070" cy="635"/>
          </a:xfrm>
          <a:prstGeom prst="line">
            <a:avLst/>
          </a:prstGeom>
          <a:ln w="28575" cap="flat" cmpd="sng">
            <a:solidFill>
              <a:schemeClr val="bg1">
                <a:lumMod val="95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965" y="548640"/>
            <a:ext cx="5328920" cy="635"/>
          </a:xfrm>
          <a:prstGeom prst="line">
            <a:avLst/>
          </a:prstGeom>
          <a:ln w="28575" cap="flat" cmpd="sng">
            <a:solidFill>
              <a:srgbClr val="3B5AA8">
                <a:alpha val="100000"/>
              </a:srgbClr>
            </a:solidFill>
            <a:prstDash val="soli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215" y="692785"/>
            <a:ext cx="3566160" cy="28575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defTabSz="508000">
              <a:spcBef>
                <a:spcPct val="0"/>
              </a:spcBef>
              <a:buFontTx/>
              <a:buNone/>
              <a:defRPr/>
            </a:pPr>
            <a:r>
              <a:rPr lang="en-US" altLang="ko-KR" sz="1700" b="1" i="0" strike="noStrike" cap="none">
                <a:ln w="9525" cap="flat" cmpd="sng">
                  <a:noFill/>
                  <a:prstDash/>
                </a:ln>
                <a:solidFill>
                  <a:schemeClr val="bg1"/>
                </a:solidFill>
                <a:latin typeface="+mn-ea"/>
                <a:ea typeface="맑은 고딕" charset="0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맑은 고딕" charset="0"/>
              </a:rPr>
              <a:t>서비스</a:t>
            </a:r>
            <a:r>
              <a:rPr lang="ko-KR" altLang="en-US" sz="1700" b="1">
                <a:solidFill>
                  <a:schemeClr val="bg1"/>
                </a:solidFill>
                <a:latin typeface="+mn-ea"/>
                <a:ea typeface="맑은 고딕" charset="0"/>
              </a:rPr>
              <a:t> </a:t>
            </a:r>
            <a:r>
              <a:rPr lang="ko-KR" altLang="en-US" sz="1700" b="1">
                <a:solidFill>
                  <a:schemeClr val="bg1"/>
                </a:solidFill>
                <a:latin typeface="맑은 고딕" charset="0"/>
              </a:rPr>
              <a:t>구성도</a:t>
            </a:r>
            <a:r>
              <a:rPr lang="ko-KR" altLang="en-US" sz="1700" b="1">
                <a:solidFill>
                  <a:schemeClr val="bg1"/>
                </a:solidFill>
                <a:latin typeface="+mn-ea"/>
                <a:ea typeface="맑은 고딕" charset="0"/>
              </a:rPr>
              <a:t> </a:t>
            </a:r>
            <a:r>
              <a:rPr lang="en-US" altLang="ko-KR" sz="1700" b="1">
                <a:solidFill>
                  <a:schemeClr val="bg1"/>
                </a:solidFill>
                <a:latin typeface="+mn-ea"/>
                <a:ea typeface="맑은 고딕" charset="0"/>
              </a:rPr>
              <a:t>- </a:t>
            </a:r>
            <a:r>
              <a:rPr lang="ko-KR" altLang="en-US" sz="1050" b="1">
                <a:solidFill>
                  <a:schemeClr val="bg1"/>
                </a:solidFill>
                <a:latin typeface="맑은 고딕" charset="0"/>
                <a:cs typeface="+mj-cs"/>
              </a:rPr>
              <a:t>서비스</a:t>
            </a:r>
            <a:r>
              <a:rPr lang="ko-KR" altLang="en-US" sz="1050" b="1">
                <a:solidFill>
                  <a:schemeClr val="bg1"/>
                </a:solidFill>
                <a:latin typeface="+mn-ea"/>
                <a:ea typeface="맑은 고딕" charset="0"/>
                <a:cs typeface="+mj-cs"/>
              </a:rPr>
              <a:t> </a:t>
            </a:r>
            <a:r>
              <a:rPr lang="ko-KR" altLang="en-US" sz="1050" b="1">
                <a:solidFill>
                  <a:schemeClr val="bg1"/>
                </a:solidFill>
                <a:latin typeface="맑은 고딕" charset="0"/>
                <a:cs typeface="+mj-cs"/>
              </a:rPr>
              <a:t>시나리오</a:t>
            </a: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350" y="78105"/>
            <a:ext cx="677545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676640" y="476885"/>
            <a:ext cx="454660" cy="15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>
            <a:spLocks/>
          </p:cNvSpPr>
          <p:nvPr/>
        </p:nvSpPr>
        <p:spPr>
          <a:xfrm flipV="1">
            <a:off x="-577850" y="-575945"/>
            <a:ext cx="1181735" cy="1167765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 w="254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11"/>
          <p:cNvSpPr txBox="1">
            <a:spLocks noGrp="1"/>
          </p:cNvSpPr>
          <p:nvPr>
            <p:ph type="ftr" sz="quarter" idx="11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defTabSz="508000">
              <a:buFontTx/>
              <a:buNone/>
            </a:pPr>
            <a:r>
              <a:rPr lang="ko-KR" altLang="en-US"/>
              <a:t>한이음 ▶ 프로그램 설계서</a:t>
            </a:r>
          </a:p>
        </p:txBody>
      </p: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981F6153-BE1F-4EB4-8DD5-1409A1A3FB52}"/>
              </a:ext>
            </a:extLst>
          </p:cNvPr>
          <p:cNvGrpSpPr/>
          <p:nvPr/>
        </p:nvGrpSpPr>
        <p:grpSpPr>
          <a:xfrm>
            <a:off x="114079" y="1214906"/>
            <a:ext cx="8930136" cy="5110480"/>
            <a:chOff x="220345" y="1206500"/>
            <a:chExt cx="8930136" cy="5110480"/>
          </a:xfrm>
        </p:grpSpPr>
        <p:sp>
          <p:nvSpPr>
            <p:cNvPr id="79" name="도형 25">
              <a:extLst>
                <a:ext uri="{FF2B5EF4-FFF2-40B4-BE49-F238E27FC236}">
                  <a16:creationId xmlns:a16="http://schemas.microsoft.com/office/drawing/2014/main" id="{7F81E80D-5690-42FE-B4AF-7C8E36C3181F}"/>
                </a:ext>
              </a:extLst>
            </p:cNvPr>
            <p:cNvSpPr>
              <a:spLocks/>
            </p:cNvSpPr>
            <p:nvPr/>
          </p:nvSpPr>
          <p:spPr>
            <a:xfrm>
              <a:off x="220345" y="1206500"/>
              <a:ext cx="8640445" cy="2512060"/>
            </a:xfrm>
            <a:prstGeom prst="rect">
              <a:avLst/>
            </a:prstGeom>
            <a:noFill/>
            <a:ln w="0" cap="flat" cmpd="sng">
              <a:solidFill>
                <a:schemeClr val="accent1">
                  <a:alpha val="100000"/>
                </a:schemeClr>
              </a:solidFill>
              <a:prstDash val="solid"/>
            </a:ln>
          </p:spPr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1" dirty="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pic>
          <p:nvPicPr>
            <p:cNvPr id="81" name="그림 80">
              <a:extLst>
                <a:ext uri="{FF2B5EF4-FFF2-40B4-BE49-F238E27FC236}">
                  <a16:creationId xmlns:a16="http://schemas.microsoft.com/office/drawing/2014/main" id="{C355DA80-6644-41AC-8290-4E4F57F3AF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1200" y="2124710"/>
              <a:ext cx="427355" cy="631190"/>
            </a:xfrm>
            <a:prstGeom prst="rect">
              <a:avLst/>
            </a:prstGeom>
            <a:noFill/>
          </p:spPr>
        </p:pic>
        <p:pic>
          <p:nvPicPr>
            <p:cNvPr id="82" name="그림 81">
              <a:extLst>
                <a:ext uri="{FF2B5EF4-FFF2-40B4-BE49-F238E27FC236}">
                  <a16:creationId xmlns:a16="http://schemas.microsoft.com/office/drawing/2014/main" id="{36AB852F-1D7E-4DB6-9906-F7F4562E5A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93483" y="2530157"/>
              <a:ext cx="829945" cy="695325"/>
            </a:xfrm>
            <a:prstGeom prst="rect">
              <a:avLst/>
            </a:prstGeom>
            <a:noFill/>
          </p:spPr>
        </p:pic>
        <p:cxnSp>
          <p:nvCxnSpPr>
            <p:cNvPr id="83" name="도형 55">
              <a:extLst>
                <a:ext uri="{FF2B5EF4-FFF2-40B4-BE49-F238E27FC236}">
                  <a16:creationId xmlns:a16="http://schemas.microsoft.com/office/drawing/2014/main" id="{C71D8963-FBA2-4275-835A-1D52A497EBD5}"/>
                </a:ext>
              </a:extLst>
            </p:cNvPr>
            <p:cNvCxnSpPr/>
            <p:nvPr/>
          </p:nvCxnSpPr>
          <p:spPr>
            <a:xfrm>
              <a:off x="1576705" y="2279650"/>
              <a:ext cx="1870710" cy="635"/>
            </a:xfrm>
            <a:prstGeom prst="straightConnector1">
              <a:avLst/>
            </a:prstGeom>
            <a:ln w="25400" cap="flat" cmpd="sng">
              <a:prstDash/>
              <a:headEnd type="none" w="med" len="med"/>
              <a:tailEnd type="triangle" w="med" len="med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4" name="도형 56">
              <a:extLst>
                <a:ext uri="{FF2B5EF4-FFF2-40B4-BE49-F238E27FC236}">
                  <a16:creationId xmlns:a16="http://schemas.microsoft.com/office/drawing/2014/main" id="{F9AD0E2A-BB6E-480B-BA8C-D14657BACB39}"/>
                </a:ext>
              </a:extLst>
            </p:cNvPr>
            <p:cNvCxnSpPr/>
            <p:nvPr/>
          </p:nvCxnSpPr>
          <p:spPr>
            <a:xfrm flipH="1">
              <a:off x="1542415" y="2673350"/>
              <a:ext cx="1870075" cy="635"/>
            </a:xfrm>
            <a:prstGeom prst="straightConnector1">
              <a:avLst/>
            </a:prstGeom>
            <a:ln w="25400" cap="flat" cmpd="sng">
              <a:prstDash/>
              <a:headEnd type="none" w="med" len="med"/>
              <a:tailEnd type="triangle" w="med" len="med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85" name="도형 57">
              <a:extLst>
                <a:ext uri="{FF2B5EF4-FFF2-40B4-BE49-F238E27FC236}">
                  <a16:creationId xmlns:a16="http://schemas.microsoft.com/office/drawing/2014/main" id="{CD0A523E-730B-42D9-B07D-3C3AD30DE20A}"/>
                </a:ext>
              </a:extLst>
            </p:cNvPr>
            <p:cNvCxnSpPr/>
            <p:nvPr/>
          </p:nvCxnSpPr>
          <p:spPr>
            <a:xfrm>
              <a:off x="5502910" y="2254250"/>
              <a:ext cx="1870710" cy="635"/>
            </a:xfrm>
            <a:prstGeom prst="straightConnector1">
              <a:avLst/>
            </a:prstGeom>
            <a:ln w="25400" cap="flat" cmpd="sng">
              <a:prstDash/>
              <a:headEnd type="none" w="med" len="med"/>
              <a:tailEnd type="triangle" w="med" len="med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6" name="도형 58">
              <a:extLst>
                <a:ext uri="{FF2B5EF4-FFF2-40B4-BE49-F238E27FC236}">
                  <a16:creationId xmlns:a16="http://schemas.microsoft.com/office/drawing/2014/main" id="{19CDC742-75D1-4738-8956-9E177A23305C}"/>
                </a:ext>
              </a:extLst>
            </p:cNvPr>
            <p:cNvCxnSpPr/>
            <p:nvPr/>
          </p:nvCxnSpPr>
          <p:spPr>
            <a:xfrm flipH="1">
              <a:off x="5468620" y="2647315"/>
              <a:ext cx="1870075" cy="635"/>
            </a:xfrm>
            <a:prstGeom prst="straightConnector1">
              <a:avLst/>
            </a:prstGeom>
            <a:ln w="25400" cap="flat" cmpd="sng">
              <a:prstDash/>
              <a:headEnd type="none" w="med" len="med"/>
              <a:tailEnd type="triangle" w="med" len="med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sp>
          <p:nvSpPr>
            <p:cNvPr id="87" name="텍스트 상자 59">
              <a:extLst>
                <a:ext uri="{FF2B5EF4-FFF2-40B4-BE49-F238E27FC236}">
                  <a16:creationId xmlns:a16="http://schemas.microsoft.com/office/drawing/2014/main" id="{46D6A3A8-3B19-46DA-A7B1-CC06D1F6A828}"/>
                </a:ext>
              </a:extLst>
            </p:cNvPr>
            <p:cNvSpPr txBox="1">
              <a:spLocks/>
            </p:cNvSpPr>
            <p:nvPr/>
          </p:nvSpPr>
          <p:spPr>
            <a:xfrm>
              <a:off x="492125" y="2877820"/>
              <a:ext cx="901065" cy="427990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89535" tIns="46355" rIns="89535" bIns="46355" anchor="t">
              <a:spAutoFit/>
            </a:bodyPr>
            <a:lstStyle/>
            <a:p>
              <a:pPr marL="0" indent="0" algn="l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1800" b="1">
                  <a:latin typeface="맑은 고딕" charset="0"/>
                  <a:ea typeface="맑은 고딕" charset="0"/>
                </a:rPr>
                <a:t>사용자</a:t>
              </a:r>
              <a:endParaRPr lang="ko-KR" altLang="en-US" sz="1800" b="1">
                <a:latin typeface="맑은 고딕" charset="0"/>
                <a:ea typeface="맑은 고딕" charset="0"/>
              </a:endParaRPr>
            </a:p>
          </p:txBody>
        </p:sp>
        <p:sp>
          <p:nvSpPr>
            <p:cNvPr id="88" name="텍스트 상자 60">
              <a:extLst>
                <a:ext uri="{FF2B5EF4-FFF2-40B4-BE49-F238E27FC236}">
                  <a16:creationId xmlns:a16="http://schemas.microsoft.com/office/drawing/2014/main" id="{DE827FCA-F564-41B0-9B0D-8D76F8464F50}"/>
                </a:ext>
              </a:extLst>
            </p:cNvPr>
            <p:cNvSpPr txBox="1">
              <a:spLocks/>
            </p:cNvSpPr>
            <p:nvPr/>
          </p:nvSpPr>
          <p:spPr>
            <a:xfrm>
              <a:off x="3618239" y="2988546"/>
              <a:ext cx="1705850" cy="324448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89535" tIns="46355" rIns="89535" bIns="46355" anchor="t">
              <a:sp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sz="1500" b="1" dirty="0">
                  <a:latin typeface="맑은 고딕" charset="0"/>
                  <a:ea typeface="맑은 고딕" charset="0"/>
                </a:rPr>
                <a:t>Task Manager</a:t>
              </a:r>
            </a:p>
          </p:txBody>
        </p:sp>
        <p:sp>
          <p:nvSpPr>
            <p:cNvPr id="89" name="텍스트 상자 61">
              <a:extLst>
                <a:ext uri="{FF2B5EF4-FFF2-40B4-BE49-F238E27FC236}">
                  <a16:creationId xmlns:a16="http://schemas.microsoft.com/office/drawing/2014/main" id="{E6636864-5C59-4B5A-9BD8-FE445BF2D1E9}"/>
                </a:ext>
              </a:extLst>
            </p:cNvPr>
            <p:cNvSpPr txBox="1">
              <a:spLocks/>
            </p:cNvSpPr>
            <p:nvPr/>
          </p:nvSpPr>
          <p:spPr>
            <a:xfrm>
              <a:off x="6866428" y="3276546"/>
              <a:ext cx="2284053" cy="370614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89535" tIns="46355" rIns="89535" bIns="46355" anchor="t">
              <a:sp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sz="1800" b="1" dirty="0">
                  <a:latin typeface="맑은 고딕" charset="0"/>
                  <a:ea typeface="맑은 고딕" charset="0"/>
                </a:rPr>
                <a:t>Django, DB</a:t>
              </a:r>
              <a:endParaRPr lang="ko-KR" altLang="en-US" sz="1800" b="1" dirty="0">
                <a:latin typeface="맑은 고딕" charset="0"/>
                <a:ea typeface="맑은 고딕" charset="0"/>
              </a:endParaRPr>
            </a:p>
          </p:txBody>
        </p:sp>
        <p:sp>
          <p:nvSpPr>
            <p:cNvPr id="90" name="텍스트 상자 62">
              <a:extLst>
                <a:ext uri="{FF2B5EF4-FFF2-40B4-BE49-F238E27FC236}">
                  <a16:creationId xmlns:a16="http://schemas.microsoft.com/office/drawing/2014/main" id="{A593FC3B-0766-4C7D-886B-F1D436BEF78C}"/>
                </a:ext>
              </a:extLst>
            </p:cNvPr>
            <p:cNvSpPr txBox="1">
              <a:spLocks/>
            </p:cNvSpPr>
            <p:nvPr/>
          </p:nvSpPr>
          <p:spPr>
            <a:xfrm>
              <a:off x="1587185" y="1484784"/>
              <a:ext cx="1842138" cy="786113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89535" tIns="46355" rIns="89535" bIns="46355" numCol="1" anchor="t">
              <a:sp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altLang="en-US" sz="1500" b="1" dirty="0">
                  <a:latin typeface="맑은 고딕" charset="0"/>
                  <a:ea typeface="맑은 고딕" charset="0"/>
                </a:rPr>
                <a:t>사용자 영상 데이터</a:t>
              </a:r>
              <a:r>
                <a:rPr lang="en-US" altLang="ko-KR" sz="1500" b="1" dirty="0">
                  <a:latin typeface="맑은 고딕" charset="0"/>
                  <a:ea typeface="맑은 고딕" charset="0"/>
                </a:rPr>
                <a:t> </a:t>
              </a:r>
              <a:r>
                <a:rPr lang="ko-KR" altLang="en-US" sz="1500" b="1" dirty="0">
                  <a:latin typeface="맑은 고딕" charset="0"/>
                  <a:ea typeface="맑은 고딕" charset="0"/>
                </a:rPr>
                <a:t>전송</a:t>
              </a:r>
              <a:r>
                <a:rPr lang="en-US" altLang="ko-KR" sz="1500" b="1" dirty="0">
                  <a:latin typeface="맑은 고딕" charset="0"/>
                  <a:ea typeface="맑은 고딕" charset="0"/>
                </a:rPr>
                <a:t> </a:t>
              </a:r>
              <a:r>
                <a:rPr lang="ko-KR" altLang="en-US" sz="1500" b="1" dirty="0">
                  <a:latin typeface="맑은 고딕" charset="0"/>
                  <a:ea typeface="맑은 고딕" charset="0"/>
                </a:rPr>
                <a:t>및 </a:t>
              </a:r>
              <a:endParaRPr lang="en-US" altLang="ko-KR" sz="1500" b="1" dirty="0">
                <a:latin typeface="맑은 고딕" charset="0"/>
                <a:ea typeface="맑은 고딕" charset="0"/>
              </a:endParaRPr>
            </a:p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altLang="en-US" sz="1500" b="1" dirty="0">
                  <a:latin typeface="맑은 고딕" charset="0"/>
                  <a:ea typeface="맑은 고딕" charset="0"/>
                </a:rPr>
                <a:t>서비스 요청</a:t>
              </a:r>
            </a:p>
          </p:txBody>
        </p:sp>
        <p:sp>
          <p:nvSpPr>
            <p:cNvPr id="91" name="텍스트 상자 63">
              <a:extLst>
                <a:ext uri="{FF2B5EF4-FFF2-40B4-BE49-F238E27FC236}">
                  <a16:creationId xmlns:a16="http://schemas.microsoft.com/office/drawing/2014/main" id="{50DAB17F-40E9-4B7F-8DEF-B858A8CFA1A4}"/>
                </a:ext>
              </a:extLst>
            </p:cNvPr>
            <p:cNvSpPr txBox="1">
              <a:spLocks/>
            </p:cNvSpPr>
            <p:nvPr/>
          </p:nvSpPr>
          <p:spPr>
            <a:xfrm>
              <a:off x="1738312" y="2806060"/>
              <a:ext cx="1547495" cy="555280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89535" tIns="46355" rIns="89535" bIns="46355" anchor="t">
              <a:sp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altLang="en-US" sz="1500" b="1" dirty="0">
                  <a:latin typeface="맑은 고딕" charset="0"/>
                  <a:ea typeface="맑은 고딕" charset="0"/>
                </a:rPr>
                <a:t>요청된 서비스</a:t>
              </a:r>
              <a:endParaRPr lang="en-US" altLang="ko-KR" sz="1500" b="1" dirty="0">
                <a:latin typeface="맑은 고딕" charset="0"/>
                <a:ea typeface="맑은 고딕" charset="0"/>
              </a:endParaRPr>
            </a:p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altLang="en-US" sz="1500" b="1" dirty="0">
                  <a:latin typeface="맑은 고딕" charset="0"/>
                  <a:ea typeface="맑은 고딕" charset="0"/>
                </a:rPr>
                <a:t>제공</a:t>
              </a:r>
              <a:endParaRPr lang="en-US" altLang="ko-KR" sz="1500" b="1" dirty="0">
                <a:latin typeface="맑은 고딕" charset="0"/>
                <a:ea typeface="맑은 고딕" charset="0"/>
              </a:endParaRPr>
            </a:p>
          </p:txBody>
        </p:sp>
        <p:sp>
          <p:nvSpPr>
            <p:cNvPr id="92" name="텍스트 상자 64">
              <a:extLst>
                <a:ext uri="{FF2B5EF4-FFF2-40B4-BE49-F238E27FC236}">
                  <a16:creationId xmlns:a16="http://schemas.microsoft.com/office/drawing/2014/main" id="{C74934E1-6F54-4992-A3BB-077CCDF70E33}"/>
                </a:ext>
              </a:extLst>
            </p:cNvPr>
            <p:cNvSpPr txBox="1">
              <a:spLocks/>
            </p:cNvSpPr>
            <p:nvPr/>
          </p:nvSpPr>
          <p:spPr>
            <a:xfrm>
              <a:off x="5681343" y="1628800"/>
              <a:ext cx="1444625" cy="555280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89535" tIns="46355" rIns="89535" bIns="46355" anchor="t">
              <a:sp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altLang="en-US" sz="1500" b="1" dirty="0">
                  <a:latin typeface="맑은 고딕" charset="0"/>
                  <a:ea typeface="맑은 고딕" charset="0"/>
                </a:rPr>
                <a:t>사용자</a:t>
              </a:r>
              <a:r>
                <a:rPr sz="1500" b="1" dirty="0">
                  <a:latin typeface="맑은 고딕" charset="0"/>
                  <a:ea typeface="맑은 고딕" charset="0"/>
                </a:rPr>
                <a:t> </a:t>
              </a:r>
              <a:r>
                <a:rPr lang="ko-KR" altLang="en-US" sz="1500" b="1" dirty="0">
                  <a:latin typeface="맑은 고딕" charset="0"/>
                  <a:ea typeface="맑은 고딕" charset="0"/>
                </a:rPr>
                <a:t>정보 전송</a:t>
              </a:r>
            </a:p>
          </p:txBody>
        </p:sp>
        <p:sp>
          <p:nvSpPr>
            <p:cNvPr id="93" name="텍스트 상자 65">
              <a:extLst>
                <a:ext uri="{FF2B5EF4-FFF2-40B4-BE49-F238E27FC236}">
                  <a16:creationId xmlns:a16="http://schemas.microsoft.com/office/drawing/2014/main" id="{5C153268-216C-477D-BE35-ABC5DCAB9CA6}"/>
                </a:ext>
              </a:extLst>
            </p:cNvPr>
            <p:cNvSpPr txBox="1">
              <a:spLocks/>
            </p:cNvSpPr>
            <p:nvPr/>
          </p:nvSpPr>
          <p:spPr>
            <a:xfrm>
              <a:off x="5711146" y="2747355"/>
              <a:ext cx="1461826" cy="555280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89535" tIns="46355" rIns="89535" bIns="46355" anchor="t">
              <a:sp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altLang="en-US" sz="1500" b="1" dirty="0">
                  <a:latin typeface="맑은 고딕" charset="0"/>
                  <a:ea typeface="맑은 고딕" charset="0"/>
                </a:rPr>
                <a:t>서비스 데이터 전송</a:t>
              </a:r>
            </a:p>
          </p:txBody>
        </p:sp>
        <p:sp>
          <p:nvSpPr>
            <p:cNvPr id="94" name="도형 66">
              <a:extLst>
                <a:ext uri="{FF2B5EF4-FFF2-40B4-BE49-F238E27FC236}">
                  <a16:creationId xmlns:a16="http://schemas.microsoft.com/office/drawing/2014/main" id="{5140914D-6F97-42B3-BC9E-E6A56CE5EC23}"/>
                </a:ext>
              </a:extLst>
            </p:cNvPr>
            <p:cNvSpPr>
              <a:spLocks/>
            </p:cNvSpPr>
            <p:nvPr/>
          </p:nvSpPr>
          <p:spPr>
            <a:xfrm>
              <a:off x="225425" y="3804920"/>
              <a:ext cx="8638540" cy="2512060"/>
            </a:xfrm>
            <a:prstGeom prst="rect">
              <a:avLst/>
            </a:prstGeom>
            <a:noFill/>
            <a:ln w="0" cap="flat" cmpd="sng">
              <a:solidFill>
                <a:schemeClr val="accent1">
                  <a:alpha val="100000"/>
                </a:schemeClr>
              </a:solidFill>
              <a:prstDash val="solid"/>
            </a:ln>
          </p:spPr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1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95" name="텍스트 상자 67">
              <a:extLst>
                <a:ext uri="{FF2B5EF4-FFF2-40B4-BE49-F238E27FC236}">
                  <a16:creationId xmlns:a16="http://schemas.microsoft.com/office/drawing/2014/main" id="{633ADBBD-3931-43DA-8D39-8511CE1CDCF8}"/>
                </a:ext>
              </a:extLst>
            </p:cNvPr>
            <p:cNvSpPr txBox="1">
              <a:spLocks/>
            </p:cNvSpPr>
            <p:nvPr/>
          </p:nvSpPr>
          <p:spPr>
            <a:xfrm>
              <a:off x="500380" y="3907155"/>
              <a:ext cx="8257540" cy="2309607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89535" tIns="46355" rIns="89535" bIns="46355" anchor="t">
              <a:spAutoFit/>
            </a:bodyPr>
            <a:lstStyle/>
            <a:p>
              <a:pPr marL="342900" indent="-342900" algn="l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AutoNum type="arabicPeriod"/>
              </a:pPr>
              <a:r>
                <a:rPr lang="ko-KR" altLang="en-US" sz="1800" b="1" dirty="0">
                  <a:latin typeface="맑은 고딕" charset="0"/>
                  <a:ea typeface="맑은 고딕" charset="0"/>
                </a:rPr>
                <a:t>사용자 영상 데이터</a:t>
              </a:r>
              <a:r>
                <a:rPr lang="en-US" altLang="ko-KR" sz="1800" b="1" dirty="0">
                  <a:latin typeface="맑은 고딕" charset="0"/>
                  <a:ea typeface="맑은 고딕" charset="0"/>
                </a:rPr>
                <a:t> </a:t>
              </a:r>
              <a:r>
                <a:rPr lang="ko-KR" altLang="en-US" sz="1800" b="1" dirty="0">
                  <a:latin typeface="맑은 고딕" charset="0"/>
                  <a:ea typeface="맑은 고딕" charset="0"/>
                </a:rPr>
                <a:t>전송 및 서비스 요청 </a:t>
              </a:r>
              <a:r>
                <a:rPr lang="en-US" altLang="ko-KR" sz="1800" b="1" dirty="0">
                  <a:latin typeface="맑은 고딕" charset="0"/>
                  <a:ea typeface="맑은 고딕" charset="0"/>
                </a:rPr>
                <a:t>: </a:t>
              </a:r>
              <a:r>
                <a:rPr lang="ko-KR" altLang="en-US" sz="1800" b="1" dirty="0">
                  <a:latin typeface="맑은 고딕" charset="0"/>
                  <a:ea typeface="맑은 고딕" charset="0"/>
                </a:rPr>
                <a:t>카메라</a:t>
              </a:r>
              <a:r>
                <a:rPr lang="ko-KR" altLang="en-US" b="1" dirty="0">
                  <a:latin typeface="맑은 고딕" charset="0"/>
                  <a:ea typeface="맑은 고딕" charset="0"/>
                </a:rPr>
                <a:t>를 통해 사용자의 영상 데이터를 전송하고</a:t>
              </a:r>
              <a:r>
                <a:rPr lang="en-US" altLang="ko-KR" b="1" dirty="0">
                  <a:latin typeface="맑은 고딕" charset="0"/>
                  <a:ea typeface="맑은 고딕" charset="0"/>
                </a:rPr>
                <a:t>, </a:t>
              </a:r>
              <a:r>
                <a:rPr lang="ko-KR" altLang="en-US" b="1" dirty="0">
                  <a:latin typeface="맑은 고딕" charset="0"/>
                  <a:ea typeface="맑은 고딕" charset="0"/>
                </a:rPr>
                <a:t>사용자는 원하는 서비스를 요청</a:t>
              </a:r>
              <a:endParaRPr lang="en-US" altLang="ko-KR" b="1" dirty="0">
                <a:latin typeface="맑은 고딕" charset="0"/>
                <a:ea typeface="맑은 고딕" charset="0"/>
              </a:endParaRPr>
            </a:p>
            <a:p>
              <a:pPr marL="342900" indent="-342900" algn="l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AutoNum type="arabicPeriod"/>
              </a:pPr>
              <a:endParaRPr lang="en-US" altLang="ko-KR" sz="1800" b="1" dirty="0">
                <a:latin typeface="맑은 고딕" charset="0"/>
                <a:ea typeface="맑은 고딕" charset="0"/>
              </a:endParaRPr>
            </a:p>
            <a:p>
              <a:pPr marL="342900" indent="-342900" algn="l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AutoNum type="arabicPeriod"/>
              </a:pPr>
              <a:r>
                <a:rPr lang="ko-KR" altLang="en-US" sz="1800" b="1" dirty="0">
                  <a:latin typeface="맑은 고딕" charset="0"/>
                  <a:ea typeface="맑은 고딕" charset="0"/>
                </a:rPr>
                <a:t>요청된 서비스 제공 </a:t>
              </a:r>
              <a:r>
                <a:rPr lang="en-US" altLang="ko-KR" sz="1800" b="1" dirty="0">
                  <a:latin typeface="맑은 고딕" charset="0"/>
                  <a:ea typeface="맑은 고딕" charset="0"/>
                </a:rPr>
                <a:t>: </a:t>
              </a:r>
              <a:r>
                <a:rPr lang="ko-KR" altLang="en-US" sz="1800" b="1" dirty="0">
                  <a:latin typeface="맑은 고딕" charset="0"/>
                  <a:ea typeface="맑은 고딕" charset="0"/>
                </a:rPr>
                <a:t>사용자에게 요청된 서비스를 제공</a:t>
              </a:r>
              <a:endParaRPr lang="en-US" altLang="ko-KR" sz="1800" b="1" dirty="0">
                <a:latin typeface="맑은 고딕" charset="0"/>
                <a:ea typeface="맑은 고딕" charset="0"/>
              </a:endParaRPr>
            </a:p>
            <a:p>
              <a:pPr marL="342900" indent="-342900" algn="l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AutoNum type="arabicPeriod"/>
              </a:pPr>
              <a:endParaRPr lang="en-US" altLang="ko-KR" sz="1800" b="1" dirty="0">
                <a:latin typeface="맑은 고딕" charset="0"/>
                <a:ea typeface="맑은 고딕" charset="0"/>
              </a:endParaRPr>
            </a:p>
            <a:p>
              <a:pPr marL="342900" indent="-342900" algn="l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AutoNum type="arabicPeriod"/>
              </a:pPr>
              <a:r>
                <a:rPr lang="ko-KR" altLang="en-US" b="1" dirty="0">
                  <a:latin typeface="맑은 고딕" charset="0"/>
                  <a:ea typeface="맑은 고딕" charset="0"/>
                </a:rPr>
                <a:t>사용자 정보 전송 </a:t>
              </a:r>
              <a:r>
                <a:rPr lang="en-US" altLang="ko-KR" b="1" dirty="0">
                  <a:latin typeface="맑은 고딕" charset="0"/>
                  <a:ea typeface="맑은 고딕" charset="0"/>
                </a:rPr>
                <a:t>: </a:t>
              </a:r>
              <a:r>
                <a:rPr lang="ko-KR" altLang="en-US" b="1" dirty="0">
                  <a:latin typeface="맑은 고딕" charset="0"/>
                  <a:ea typeface="맑은 고딕" charset="0"/>
                </a:rPr>
                <a:t>해당 사용자의 정보를 </a:t>
              </a:r>
              <a:r>
                <a:rPr lang="en-US" altLang="ko-KR" b="1" dirty="0">
                  <a:latin typeface="맑은 고딕" charset="0"/>
                  <a:ea typeface="맑은 고딕" charset="0"/>
                </a:rPr>
                <a:t>DB</a:t>
              </a:r>
              <a:r>
                <a:rPr lang="ko-KR" altLang="en-US" b="1" dirty="0">
                  <a:latin typeface="맑은 고딕" charset="0"/>
                  <a:ea typeface="맑은 고딕" charset="0"/>
                </a:rPr>
                <a:t>에 전송 및 저장</a:t>
              </a:r>
              <a:endParaRPr lang="en-US" altLang="ko-KR" b="1" dirty="0">
                <a:latin typeface="맑은 고딕" charset="0"/>
                <a:ea typeface="맑은 고딕" charset="0"/>
              </a:endParaRPr>
            </a:p>
            <a:p>
              <a:pPr marL="342900" indent="-342900" algn="l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AutoNum type="arabicPeriod"/>
              </a:pPr>
              <a:endParaRPr lang="en-US" altLang="ko-KR" b="1" dirty="0">
                <a:latin typeface="맑은 고딕" charset="0"/>
                <a:ea typeface="맑은 고딕" charset="0"/>
              </a:endParaRPr>
            </a:p>
            <a:p>
              <a:pPr marL="342900" indent="-342900" algn="l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AutoNum type="arabicPeriod"/>
              </a:pPr>
              <a:r>
                <a:rPr lang="ko-KR" altLang="en-US" b="1" dirty="0">
                  <a:latin typeface="맑은 고딕" charset="0"/>
                  <a:ea typeface="맑은 고딕" charset="0"/>
                </a:rPr>
                <a:t>서비스 데이터</a:t>
              </a:r>
              <a:r>
                <a:rPr lang="en-US" altLang="ko-KR" sz="1800" b="1" dirty="0">
                  <a:latin typeface="맑은 고딕" charset="0"/>
                  <a:ea typeface="맑은 고딕" charset="0"/>
                </a:rPr>
                <a:t> </a:t>
              </a:r>
              <a:r>
                <a:rPr lang="ko-KR" altLang="en-US" sz="1800" b="1" dirty="0">
                  <a:latin typeface="맑은 고딕" charset="0"/>
                  <a:ea typeface="맑은 고딕" charset="0"/>
                </a:rPr>
                <a:t>전송 </a:t>
              </a:r>
              <a:r>
                <a:rPr lang="en-US" altLang="ko-KR" sz="1800" b="1" dirty="0">
                  <a:latin typeface="맑은 고딕" charset="0"/>
                  <a:ea typeface="맑은 고딕" charset="0"/>
                </a:rPr>
                <a:t>: </a:t>
              </a:r>
              <a:r>
                <a:rPr lang="ko-KR" altLang="en-US" b="1" dirty="0">
                  <a:latin typeface="맑은 고딕" charset="0"/>
                  <a:ea typeface="맑은 고딕" charset="0"/>
                </a:rPr>
                <a:t>해당 사용자가 요구한 서비스 데이터 전송</a:t>
              </a:r>
              <a:endParaRPr lang="ko-KR" altLang="en-US" sz="1800" b="1" dirty="0">
                <a:latin typeface="맑은 고딕" charset="0"/>
                <a:ea typeface="맑은 고딕" charset="0"/>
              </a:endParaRPr>
            </a:p>
          </p:txBody>
        </p:sp>
      </p:grpSp>
      <p:pic>
        <p:nvPicPr>
          <p:cNvPr id="38" name="Picture 2">
            <a:extLst>
              <a:ext uri="{FF2B5EF4-FFF2-40B4-BE49-F238E27FC236}">
                <a16:creationId xmlns:a16="http://schemas.microsoft.com/office/drawing/2014/main" id="{20A86355-1082-4538-820E-AEA4F6A167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7939" y="1841897"/>
            <a:ext cx="1197463" cy="660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818108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1549" y="116632"/>
            <a:ext cx="936104" cy="489971"/>
          </a:xfrm>
          <a:prstGeom prst="rect">
            <a:avLst/>
          </a:prstGeom>
        </p:spPr>
      </p:pic>
      <p:pic>
        <p:nvPicPr>
          <p:cNvPr id="10" name="Picture 13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6"/>
          <a:stretch/>
        </p:blipFill>
        <p:spPr bwMode="auto">
          <a:xfrm rot="10800000">
            <a:off x="4306022" y="3226032"/>
            <a:ext cx="4837978" cy="3615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2963451" y="2998113"/>
            <a:ext cx="321709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b="1" spc="-150" dirty="0">
                <a:solidFill>
                  <a:srgbClr val="3B5AA8"/>
                </a:solidFill>
              </a:rPr>
              <a:t>Thank you</a:t>
            </a:r>
            <a:endParaRPr lang="ko-KR" altLang="en-US" sz="5000" b="1" spc="-150" dirty="0">
              <a:solidFill>
                <a:srgbClr val="3B5AA8"/>
              </a:solidFill>
            </a:endParaRPr>
          </a:p>
        </p:txBody>
      </p:sp>
      <p:sp>
        <p:nvSpPr>
          <p:cNvPr id="9" name="바닥글 개체 틀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grpSp>
        <p:nvGrpSpPr>
          <p:cNvPr id="15" name="그룹 14"/>
          <p:cNvGrpSpPr/>
          <p:nvPr/>
        </p:nvGrpSpPr>
        <p:grpSpPr>
          <a:xfrm>
            <a:off x="75729" y="166947"/>
            <a:ext cx="2192015" cy="600145"/>
            <a:chOff x="75729" y="166947"/>
            <a:chExt cx="2192015" cy="600145"/>
          </a:xfrm>
        </p:grpSpPr>
        <p:grpSp>
          <p:nvGrpSpPr>
            <p:cNvPr id="16" name="그룹 6"/>
            <p:cNvGrpSpPr/>
            <p:nvPr/>
          </p:nvGrpSpPr>
          <p:grpSpPr>
            <a:xfrm>
              <a:off x="683568" y="199273"/>
              <a:ext cx="1584176" cy="461665"/>
              <a:chOff x="683568" y="199273"/>
              <a:chExt cx="1584176" cy="461665"/>
            </a:xfrm>
          </p:grpSpPr>
          <p:cxnSp>
            <p:nvCxnSpPr>
              <p:cNvPr id="18" name="직선 연결선 17"/>
              <p:cNvCxnSpPr/>
              <p:nvPr/>
            </p:nvCxnSpPr>
            <p:spPr>
              <a:xfrm>
                <a:off x="728966" y="206489"/>
                <a:ext cx="1538778" cy="0"/>
              </a:xfrm>
              <a:prstGeom prst="line">
                <a:avLst/>
              </a:prstGeom>
              <a:ln w="38100">
                <a:solidFill>
                  <a:srgbClr val="3B5A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TextBox 19"/>
              <p:cNvSpPr txBox="1"/>
              <p:nvPr/>
            </p:nvSpPr>
            <p:spPr>
              <a:xfrm>
                <a:off x="683568" y="199273"/>
                <a:ext cx="145264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200" b="1" dirty="0">
                    <a:solidFill>
                      <a:srgbClr val="3B5AA8"/>
                    </a:solidFill>
                    <a:latin typeface="+mn-ea"/>
                  </a:rPr>
                  <a:t>내가 기획한 </a:t>
                </a:r>
                <a:r>
                  <a:rPr lang="en-US" altLang="ko-KR" sz="1200" b="1" dirty="0">
                    <a:solidFill>
                      <a:srgbClr val="3B5AA8"/>
                    </a:solidFill>
                    <a:latin typeface="+mn-ea"/>
                  </a:rPr>
                  <a:t>ICT</a:t>
                </a:r>
                <a:r>
                  <a:rPr lang="ko-KR" altLang="en-US" sz="1200" b="1" dirty="0">
                    <a:solidFill>
                      <a:srgbClr val="3B5AA8"/>
                    </a:solidFill>
                    <a:latin typeface="+mn-ea"/>
                  </a:rPr>
                  <a:t>가</a:t>
                </a:r>
                <a:endParaRPr lang="en-US" altLang="ko-KR" sz="1200" b="1" dirty="0">
                  <a:solidFill>
                    <a:srgbClr val="3B5AA8"/>
                  </a:solidFill>
                  <a:latin typeface="+mn-ea"/>
                </a:endParaRPr>
              </a:p>
              <a:p>
                <a:r>
                  <a:rPr lang="ko-KR" altLang="en-US" sz="1200" b="1" dirty="0">
                    <a:solidFill>
                      <a:srgbClr val="3B5AA8"/>
                    </a:solidFill>
                    <a:latin typeface="+mn-ea"/>
                  </a:rPr>
                  <a:t>세상을 바꾼다면</a:t>
                </a:r>
                <a:r>
                  <a:rPr lang="en-US" altLang="ko-KR" sz="1200" b="1" dirty="0">
                    <a:solidFill>
                      <a:srgbClr val="3B5AA8"/>
                    </a:solidFill>
                    <a:latin typeface="+mn-ea"/>
                  </a:rPr>
                  <a:t>?</a:t>
                </a:r>
                <a:endParaRPr lang="ko-KR" altLang="en-US" sz="1200" b="1" dirty="0">
                  <a:solidFill>
                    <a:srgbClr val="3B5AA8"/>
                  </a:solidFill>
                  <a:latin typeface="+mn-ea"/>
                </a:endParaRPr>
              </a:p>
            </p:txBody>
          </p:sp>
        </p:grpSp>
        <p:pic>
          <p:nvPicPr>
            <p:cNvPr id="17" name="Picture 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729" y="166947"/>
              <a:ext cx="607839" cy="600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1" name="직사각형 10"/>
          <p:cNvSpPr/>
          <p:nvPr/>
        </p:nvSpPr>
        <p:spPr>
          <a:xfrm>
            <a:off x="971600" y="6453336"/>
            <a:ext cx="7056784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387269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>
            <a:spLocks/>
          </p:cNvSpPr>
          <p:nvPr/>
        </p:nvSpPr>
        <p:spPr>
          <a:xfrm>
            <a:off x="107315" y="0"/>
            <a:ext cx="3096895" cy="1125220"/>
          </a:xfrm>
          <a:prstGeom prst="rect">
            <a:avLst/>
          </a:prstGeom>
          <a:solidFill>
            <a:srgbClr val="3B5AA8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180" y="541020"/>
            <a:ext cx="2592070" cy="635"/>
          </a:xfrm>
          <a:prstGeom prst="line">
            <a:avLst/>
          </a:prstGeom>
          <a:ln w="28575" cap="flat" cmpd="sng">
            <a:solidFill>
              <a:schemeClr val="bg1">
                <a:lumMod val="95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965" y="548640"/>
            <a:ext cx="5328920" cy="635"/>
          </a:xfrm>
          <a:prstGeom prst="line">
            <a:avLst/>
          </a:prstGeom>
          <a:ln w="28575" cap="flat" cmpd="sng">
            <a:solidFill>
              <a:srgbClr val="3B5AA8">
                <a:alpha val="100000"/>
              </a:srgbClr>
            </a:solidFill>
            <a:prstDash val="soli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215" y="692785"/>
            <a:ext cx="2952750" cy="27305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defTabSz="91440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ko-KR" sz="1700" b="1" i="0" strike="noStrike" cap="none">
                <a:ln w="9525" cap="flat" cmpd="sng">
                  <a:noFill/>
                  <a:prstDash/>
                </a:ln>
                <a:solidFill>
                  <a:schemeClr val="bg1"/>
                </a:solidFill>
                <a:latin typeface="+mn-ea"/>
                <a:ea typeface="맑은 고딕" charset="0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맑은 고딕" charset="0"/>
                <a:cs typeface="+mj-cs"/>
              </a:rPr>
              <a:t>서비스</a:t>
            </a:r>
            <a:r>
              <a:rPr lang="ko-KR" altLang="en-US" sz="1700" b="1">
                <a:solidFill>
                  <a:schemeClr val="bg1"/>
                </a:solidFill>
                <a:latin typeface="+mn-ea"/>
                <a:ea typeface="맑은 고딕" charset="0"/>
                <a:cs typeface="+mj-cs"/>
              </a:rPr>
              <a:t> </a:t>
            </a:r>
            <a:r>
              <a:rPr lang="ko-KR" altLang="en-US" sz="1700" b="1">
                <a:solidFill>
                  <a:schemeClr val="bg1"/>
                </a:solidFill>
                <a:latin typeface="맑은 고딕" charset="0"/>
                <a:cs typeface="+mj-cs"/>
              </a:rPr>
              <a:t>흐름도</a:t>
            </a: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350" y="78105"/>
            <a:ext cx="677545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640" y="476885"/>
            <a:ext cx="454660" cy="15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>
            <a:spLocks/>
          </p:cNvSpPr>
          <p:nvPr/>
        </p:nvSpPr>
        <p:spPr>
          <a:xfrm flipV="1">
            <a:off x="-577850" y="-575945"/>
            <a:ext cx="1181735" cy="1167765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 w="254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11"/>
          <p:cNvSpPr txBox="1">
            <a:spLocks noGrp="1"/>
          </p:cNvSpPr>
          <p:nvPr>
            <p:ph type="ftr" sz="quarter" idx="11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defTabSz="508000">
              <a:buFontTx/>
              <a:buNone/>
            </a:pPr>
            <a:r>
              <a:rPr lang="ko-KR" altLang="en-US"/>
              <a:t>한이음 ▶ 프로그램 설계서</a:t>
            </a:r>
          </a:p>
        </p:txBody>
      </p:sp>
      <p:sp>
        <p:nvSpPr>
          <p:cNvPr id="27" name="직사각형 26"/>
          <p:cNvSpPr>
            <a:spLocks/>
          </p:cNvSpPr>
          <p:nvPr/>
        </p:nvSpPr>
        <p:spPr>
          <a:xfrm>
            <a:off x="4572000" y="1473835"/>
            <a:ext cx="4292600" cy="4387216"/>
          </a:xfrm>
          <a:prstGeom prst="rect">
            <a:avLst/>
          </a:prstGeom>
          <a:noFill/>
          <a:ln w="0" cap="flat" cmpd="sng">
            <a:solidFill>
              <a:schemeClr val="accent1">
                <a:alpha val="100000"/>
              </a:schemeClr>
            </a:solidFill>
            <a:prstDash val="solid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 b="1">
              <a:solidFill>
                <a:schemeClr val="tx1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0AB324C-4001-455B-A902-056EA2A7A2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3657" y="1584134"/>
            <a:ext cx="4104456" cy="131075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1322437-5487-4477-B1E4-63BBA01096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036" y="1473834"/>
            <a:ext cx="4199477" cy="438721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91FE6AE-CD79-403E-AF40-CDF311528B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24492" y="1988840"/>
            <a:ext cx="1216496" cy="282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0480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223628" y="857250"/>
            <a:ext cx="2322258" cy="843558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>
              <a:solidFill>
                <a:prstClr val="white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cxnSp>
        <p:nvCxnSpPr>
          <p:cNvPr id="22" name="직선 연결선 21"/>
          <p:cNvCxnSpPr/>
          <p:nvPr/>
        </p:nvCxnSpPr>
        <p:spPr>
          <a:xfrm>
            <a:off x="1461267" y="1263146"/>
            <a:ext cx="1943796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599892" y="1268760"/>
            <a:ext cx="3996444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1385646" y="1376773"/>
            <a:ext cx="2214246" cy="204356"/>
          </a:xfrm>
          <a:prstGeom prst="rect">
            <a:avLst/>
          </a:prstGeom>
        </p:spPr>
        <p:txBody>
          <a:bodyPr vert="horz" lIns="68580" tIns="34290" rIns="68580" bIns="34290" rtlCol="0" anchor="t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lang="en-US" altLang="ko-KR" sz="1275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| </a:t>
            </a:r>
            <a:r>
              <a:rPr lang="ko-KR" altLang="en-US" sz="1275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메뉴 구성도</a:t>
            </a:r>
            <a:endParaRPr lang="ko-KR" altLang="en-US" sz="1275" spc="-38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4318" y="915782"/>
            <a:ext cx="508002" cy="2989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50342" y="1214754"/>
            <a:ext cx="341220" cy="1192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709729" y="425250"/>
            <a:ext cx="885785" cy="875410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 err="1">
                <a:solidFill>
                  <a:prstClr val="black">
                    <a:tint val="75000"/>
                  </a:prstClr>
                </a:solidFill>
                <a:latin typeface="맑은 고딕"/>
                <a:ea typeface="맑은 고딕" panose="020B0503020000020004" pitchFamily="50" charset="-127"/>
              </a:rPr>
              <a:t>한이음</a:t>
            </a:r>
            <a:r>
              <a:rPr lang="ko-KR" altLang="en-US" dirty="0">
                <a:solidFill>
                  <a:prstClr val="black">
                    <a:tint val="75000"/>
                  </a:prstClr>
                </a:solidFill>
                <a:latin typeface="맑은 고딕"/>
                <a:ea typeface="맑은 고딕" panose="020B0503020000020004" pitchFamily="50" charset="-127"/>
              </a:rPr>
              <a:t> ▶ 프로그램 설계서</a:t>
            </a:r>
          </a:p>
        </p:txBody>
      </p:sp>
      <p:sp>
        <p:nvSpPr>
          <p:cNvPr id="1764" name="Rectangle 922">
            <a:extLst>
              <a:ext uri="{FF2B5EF4-FFF2-40B4-BE49-F238E27FC236}">
                <a16:creationId xmlns:a16="http://schemas.microsoft.com/office/drawing/2014/main" id="{D3CC085B-7B67-4A7C-A090-65234548DD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223623" y="-365314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35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1765" name="_x465462320">
            <a:extLst>
              <a:ext uri="{FF2B5EF4-FFF2-40B4-BE49-F238E27FC236}">
                <a16:creationId xmlns:a16="http://schemas.microsoft.com/office/drawing/2014/main" id="{E0E61F65-2AB4-4AAB-9977-F2142FAB5E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1681" y="1700809"/>
            <a:ext cx="2321719" cy="2536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 b="1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· 메뉴 구성도</a:t>
            </a:r>
            <a:endParaRPr lang="ko-KR" altLang="ko-KR" sz="1350">
              <a:solidFill>
                <a:prstClr val="black"/>
              </a:solidFill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1766" name="Rectangle 929">
            <a:extLst>
              <a:ext uri="{FF2B5EF4-FFF2-40B4-BE49-F238E27FC236}">
                <a16:creationId xmlns:a16="http://schemas.microsoft.com/office/drawing/2014/main" id="{A659FD1F-0136-46FE-BA74-B2EB8CF0CA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1" y="890201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35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1767" name="_x465466136">
            <a:extLst>
              <a:ext uri="{FF2B5EF4-FFF2-40B4-BE49-F238E27FC236}">
                <a16:creationId xmlns:a16="http://schemas.microsoft.com/office/drawing/2014/main" id="{C235AE40-C1A9-421D-A15E-949B3A4A46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89533" y="1980883"/>
            <a:ext cx="611981" cy="192881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750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로그인</a:t>
            </a:r>
            <a:endParaRPr lang="ko-KR" altLang="ko-KR" sz="1350" dirty="0">
              <a:solidFill>
                <a:prstClr val="black"/>
              </a:solidFill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1768" name="Rectangle 931">
            <a:extLst>
              <a:ext uri="{FF2B5EF4-FFF2-40B4-BE49-F238E27FC236}">
                <a16:creationId xmlns:a16="http://schemas.microsoft.com/office/drawing/2014/main" id="{65AF1C31-C98A-4F20-A1C6-6738E7D8B7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1" y="1233101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35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1769" name="_x465465632">
            <a:extLst>
              <a:ext uri="{FF2B5EF4-FFF2-40B4-BE49-F238E27FC236}">
                <a16:creationId xmlns:a16="http://schemas.microsoft.com/office/drawing/2014/main" id="{0C3574BA-6F9A-45BF-9E34-BF1CE7ECDC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89533" y="2384746"/>
            <a:ext cx="611981" cy="192881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750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회원가입</a:t>
            </a:r>
            <a:endParaRPr lang="ko-KR" altLang="ko-KR" sz="1350" dirty="0">
              <a:solidFill>
                <a:prstClr val="black"/>
              </a:solidFill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1771" name="Rectangle 933">
            <a:extLst>
              <a:ext uri="{FF2B5EF4-FFF2-40B4-BE49-F238E27FC236}">
                <a16:creationId xmlns:a16="http://schemas.microsoft.com/office/drawing/2014/main" id="{EB19E2A4-70C8-4902-8FA4-85BCC5E09B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1" y="1576001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35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pic>
        <p:nvPicPr>
          <p:cNvPr id="1950" name="_x465465200">
            <a:extLst>
              <a:ext uri="{FF2B5EF4-FFF2-40B4-BE49-F238E27FC236}">
                <a16:creationId xmlns:a16="http://schemas.microsoft.com/office/drawing/2014/main" id="{68ED3806-7D6B-4C0E-9C2F-E3760730EF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4757" y="2070127"/>
            <a:ext cx="104775" cy="441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72" name="Rectangle 934">
            <a:extLst>
              <a:ext uri="{FF2B5EF4-FFF2-40B4-BE49-F238E27FC236}">
                <a16:creationId xmlns:a16="http://schemas.microsoft.com/office/drawing/2014/main" id="{5F1C3AC6-F3E9-44D8-AF6A-2F3AF91301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1" y="1918901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35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1773" name="_x465466064">
            <a:extLst>
              <a:ext uri="{FF2B5EF4-FFF2-40B4-BE49-F238E27FC236}">
                <a16:creationId xmlns:a16="http://schemas.microsoft.com/office/drawing/2014/main" id="{4B87D07F-9E10-433E-80ED-65C6AB616C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95514" y="2173165"/>
            <a:ext cx="611981" cy="192881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75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메인</a:t>
            </a:r>
            <a:r>
              <a:rPr lang="en-US" altLang="ko-KR" sz="750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 </a:t>
            </a:r>
            <a:r>
              <a:rPr lang="ko-KR" altLang="en-US" sz="750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페이지</a:t>
            </a:r>
            <a:endParaRPr lang="ko-KR" altLang="ko-KR" sz="1350" dirty="0">
              <a:solidFill>
                <a:prstClr val="black"/>
              </a:solidFill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1777" name="Rectangle 936">
            <a:extLst>
              <a:ext uri="{FF2B5EF4-FFF2-40B4-BE49-F238E27FC236}">
                <a16:creationId xmlns:a16="http://schemas.microsoft.com/office/drawing/2014/main" id="{95AD2FE0-539B-4637-9FC6-3533AC4724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1" y="2261801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35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1781" name="_x465466928">
            <a:extLst>
              <a:ext uri="{FF2B5EF4-FFF2-40B4-BE49-F238E27FC236}">
                <a16:creationId xmlns:a16="http://schemas.microsoft.com/office/drawing/2014/main" id="{7E6818E9-995D-4990-A2CB-051AF56B3F4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209735" y="2259233"/>
            <a:ext cx="175022" cy="348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135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1782" name="Rectangle 942">
            <a:extLst>
              <a:ext uri="{FF2B5EF4-FFF2-40B4-BE49-F238E27FC236}">
                <a16:creationId xmlns:a16="http://schemas.microsoft.com/office/drawing/2014/main" id="{7EC3E612-61B7-4472-96D7-95874EF42C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1" y="890201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35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1784" name="_x465465128">
            <a:extLst>
              <a:ext uri="{FF2B5EF4-FFF2-40B4-BE49-F238E27FC236}">
                <a16:creationId xmlns:a16="http://schemas.microsoft.com/office/drawing/2014/main" id="{2092E37D-A960-4516-8C5C-38C241E6DC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29863" y="1967479"/>
            <a:ext cx="758429" cy="192881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750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마이페이지</a:t>
            </a:r>
            <a:endParaRPr lang="ko-KR" altLang="ko-KR" sz="1350" dirty="0">
              <a:solidFill>
                <a:prstClr val="black"/>
              </a:solidFill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1788" name="Rectangle 944">
            <a:extLst>
              <a:ext uri="{FF2B5EF4-FFF2-40B4-BE49-F238E27FC236}">
                <a16:creationId xmlns:a16="http://schemas.microsoft.com/office/drawing/2014/main" id="{CBDE5EFC-1511-443B-8D44-FEC249556A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1" y="1233101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35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1789" name="_x465468152">
            <a:extLst>
              <a:ext uri="{FF2B5EF4-FFF2-40B4-BE49-F238E27FC236}">
                <a16:creationId xmlns:a16="http://schemas.microsoft.com/office/drawing/2014/main" id="{37D91795-0A3E-44A1-8A3B-6BEEB72337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69414" y="1644013"/>
            <a:ext cx="728663" cy="192881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750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사용자 정보</a:t>
            </a:r>
            <a:endParaRPr lang="ko-KR" altLang="ko-KR" sz="1350" dirty="0">
              <a:solidFill>
                <a:prstClr val="black"/>
              </a:solidFill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1790" name="Rectangle 946">
            <a:extLst>
              <a:ext uri="{FF2B5EF4-FFF2-40B4-BE49-F238E27FC236}">
                <a16:creationId xmlns:a16="http://schemas.microsoft.com/office/drawing/2014/main" id="{D8504345-BC40-408C-85AD-A6D8B5D87B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1" y="1576001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35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1791" name="_x465467576">
            <a:extLst>
              <a:ext uri="{FF2B5EF4-FFF2-40B4-BE49-F238E27FC236}">
                <a16:creationId xmlns:a16="http://schemas.microsoft.com/office/drawing/2014/main" id="{608D7A0B-8E53-4F3E-8944-BA442E36B628}"/>
              </a:ext>
            </a:extLst>
          </p:cNvPr>
          <p:cNvSpPr>
            <a:spLocks noChangeShapeType="1"/>
          </p:cNvSpPr>
          <p:nvPr/>
        </p:nvSpPr>
        <p:spPr bwMode="auto">
          <a:xfrm>
            <a:off x="3101513" y="2070126"/>
            <a:ext cx="228350" cy="1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135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1920" name="Rectangle 947">
            <a:extLst>
              <a:ext uri="{FF2B5EF4-FFF2-40B4-BE49-F238E27FC236}">
                <a16:creationId xmlns:a16="http://schemas.microsoft.com/office/drawing/2014/main" id="{9A76C4D7-7B53-4B39-AEF2-8DAB62FF69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1" y="1918901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35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1921" name="_x465467288">
            <a:extLst>
              <a:ext uri="{FF2B5EF4-FFF2-40B4-BE49-F238E27FC236}">
                <a16:creationId xmlns:a16="http://schemas.microsoft.com/office/drawing/2014/main" id="{B746780B-BE95-472C-A6FE-B296E81B51AE}"/>
              </a:ext>
            </a:extLst>
          </p:cNvPr>
          <p:cNvSpPr>
            <a:spLocks noChangeShapeType="1"/>
          </p:cNvSpPr>
          <p:nvPr/>
        </p:nvSpPr>
        <p:spPr bwMode="auto">
          <a:xfrm>
            <a:off x="4325335" y="2063918"/>
            <a:ext cx="244079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135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1922" name="Rectangle 948">
            <a:extLst>
              <a:ext uri="{FF2B5EF4-FFF2-40B4-BE49-F238E27FC236}">
                <a16:creationId xmlns:a16="http://schemas.microsoft.com/office/drawing/2014/main" id="{C088E72D-3B6A-4BB8-90B4-2467E23088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1" y="2261801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35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pic>
        <p:nvPicPr>
          <p:cNvPr id="1961" name="_x465467360">
            <a:extLst>
              <a:ext uri="{FF2B5EF4-FFF2-40B4-BE49-F238E27FC236}">
                <a16:creationId xmlns:a16="http://schemas.microsoft.com/office/drawing/2014/main" id="{1D4F2CD6-3CD0-4C79-9B3A-5894049C0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0987" y="1746329"/>
            <a:ext cx="481013" cy="330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23" name="Rectangle 950">
            <a:extLst>
              <a:ext uri="{FF2B5EF4-FFF2-40B4-BE49-F238E27FC236}">
                <a16:creationId xmlns:a16="http://schemas.microsoft.com/office/drawing/2014/main" id="{A57DC898-C76C-4453-9344-9BFE60ABAC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1" y="890201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35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1924" name="_x465461960">
            <a:extLst>
              <a:ext uri="{FF2B5EF4-FFF2-40B4-BE49-F238E27FC236}">
                <a16:creationId xmlns:a16="http://schemas.microsoft.com/office/drawing/2014/main" id="{F6665976-BC9B-47FB-9A0A-729068C000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4696" y="1960134"/>
            <a:ext cx="728663" cy="192881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750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통계 서비스</a:t>
            </a:r>
            <a:endParaRPr lang="ko-KR" altLang="ko-KR" sz="1350" dirty="0">
              <a:solidFill>
                <a:prstClr val="black"/>
              </a:solidFill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1925" name="Rectangle 962">
            <a:extLst>
              <a:ext uri="{FF2B5EF4-FFF2-40B4-BE49-F238E27FC236}">
                <a16:creationId xmlns:a16="http://schemas.microsoft.com/office/drawing/2014/main" id="{460BCC5D-522E-4FC8-85EF-CDD47356CC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1" y="890201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35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1926" name="_x465468152">
            <a:extLst>
              <a:ext uri="{FF2B5EF4-FFF2-40B4-BE49-F238E27FC236}">
                <a16:creationId xmlns:a16="http://schemas.microsoft.com/office/drawing/2014/main" id="{C02E64BA-1D68-4DDD-B81C-4DD595280E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42525" y="2247901"/>
            <a:ext cx="875110" cy="192881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75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Task Manager</a:t>
            </a:r>
            <a:endParaRPr lang="en-US" altLang="ko-KR" sz="1350">
              <a:solidFill>
                <a:prstClr val="black"/>
              </a:solidFill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1927" name="Rectangle 964">
            <a:extLst>
              <a:ext uri="{FF2B5EF4-FFF2-40B4-BE49-F238E27FC236}">
                <a16:creationId xmlns:a16="http://schemas.microsoft.com/office/drawing/2014/main" id="{2299F983-9012-4A8E-81CE-0E1A1E4C1C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1" y="1233101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35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1928" name="Rectangle 965">
            <a:extLst>
              <a:ext uri="{FF2B5EF4-FFF2-40B4-BE49-F238E27FC236}">
                <a16:creationId xmlns:a16="http://schemas.microsoft.com/office/drawing/2014/main" id="{8DA29F00-A3A1-4ACF-9144-17BA51CB67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1" y="1576001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35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1929" name="_x465469016">
            <a:extLst>
              <a:ext uri="{FF2B5EF4-FFF2-40B4-BE49-F238E27FC236}">
                <a16:creationId xmlns:a16="http://schemas.microsoft.com/office/drawing/2014/main" id="{540B4EE0-6EC9-433A-9650-B1D08854D4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29864" y="3311950"/>
            <a:ext cx="875110" cy="192881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75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졸음 감지 시스템</a:t>
            </a:r>
            <a:endParaRPr lang="ko-KR" altLang="ko-KR" sz="1350">
              <a:solidFill>
                <a:prstClr val="black"/>
              </a:solidFill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1930" name="Rectangle 967">
            <a:extLst>
              <a:ext uri="{FF2B5EF4-FFF2-40B4-BE49-F238E27FC236}">
                <a16:creationId xmlns:a16="http://schemas.microsoft.com/office/drawing/2014/main" id="{75E7B8B8-9D4F-429C-BB21-4685F603B2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1" y="1918901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35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1931" name="_x465468728">
            <a:extLst>
              <a:ext uri="{FF2B5EF4-FFF2-40B4-BE49-F238E27FC236}">
                <a16:creationId xmlns:a16="http://schemas.microsoft.com/office/drawing/2014/main" id="{CA80DB84-59D0-4F80-B16F-108C048FA1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29863" y="4125516"/>
            <a:ext cx="875109" cy="254794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750" dirty="0" err="1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눈깜빡임</a:t>
            </a:r>
            <a:r>
              <a:rPr lang="ko-KR" altLang="ko-KR" sz="750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 측정 </a:t>
            </a:r>
            <a:endParaRPr lang="ko-KR" altLang="ko-KR" sz="45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750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시스템</a:t>
            </a:r>
            <a:endParaRPr lang="ko-KR" altLang="ko-KR" sz="1350" dirty="0">
              <a:solidFill>
                <a:prstClr val="black"/>
              </a:solidFill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1932" name="Rectangle 969">
            <a:extLst>
              <a:ext uri="{FF2B5EF4-FFF2-40B4-BE49-F238E27FC236}">
                <a16:creationId xmlns:a16="http://schemas.microsoft.com/office/drawing/2014/main" id="{0FC6FB0B-5036-49FD-86C2-D13D0B966D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1" y="2261801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35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1933" name="_x465473264">
            <a:extLst>
              <a:ext uri="{FF2B5EF4-FFF2-40B4-BE49-F238E27FC236}">
                <a16:creationId xmlns:a16="http://schemas.microsoft.com/office/drawing/2014/main" id="{E4CE42B6-6411-4F35-A891-9119334E91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26105" y="5118216"/>
            <a:ext cx="875109" cy="192881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750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게시판</a:t>
            </a:r>
            <a:endParaRPr lang="ko-KR" altLang="ko-KR" sz="1350" dirty="0">
              <a:solidFill>
                <a:prstClr val="black"/>
              </a:solidFill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1934" name="Rectangle 971">
            <a:extLst>
              <a:ext uri="{FF2B5EF4-FFF2-40B4-BE49-F238E27FC236}">
                <a16:creationId xmlns:a16="http://schemas.microsoft.com/office/drawing/2014/main" id="{5A1E8421-52A7-4B5F-BF06-B8E49E819D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1" y="2604701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35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1935" name="_x465471896">
            <a:extLst>
              <a:ext uri="{FF2B5EF4-FFF2-40B4-BE49-F238E27FC236}">
                <a16:creationId xmlns:a16="http://schemas.microsoft.com/office/drawing/2014/main" id="{6F82A119-7D8A-4DAF-B3B3-9574748A15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40741" y="5950278"/>
            <a:ext cx="875109" cy="192881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75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About</a:t>
            </a:r>
            <a:endParaRPr lang="en-US" altLang="ko-KR" sz="1350">
              <a:solidFill>
                <a:prstClr val="black"/>
              </a:solidFill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1936" name="Rectangle 973">
            <a:extLst>
              <a:ext uri="{FF2B5EF4-FFF2-40B4-BE49-F238E27FC236}">
                <a16:creationId xmlns:a16="http://schemas.microsoft.com/office/drawing/2014/main" id="{B9E18DE2-AE14-4486-B1FD-DE9AA19961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1" y="2947601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35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1937" name="Rectangle 974">
            <a:extLst>
              <a:ext uri="{FF2B5EF4-FFF2-40B4-BE49-F238E27FC236}">
                <a16:creationId xmlns:a16="http://schemas.microsoft.com/office/drawing/2014/main" id="{173EFDD4-E571-4D8A-8282-1E30513145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1" y="3290501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35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1938" name="Rectangle 975">
            <a:extLst>
              <a:ext uri="{FF2B5EF4-FFF2-40B4-BE49-F238E27FC236}">
                <a16:creationId xmlns:a16="http://schemas.microsoft.com/office/drawing/2014/main" id="{9756733A-676E-477C-A74F-CB552A8B0D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1" y="3633401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35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1939" name="Rectangle 976">
            <a:extLst>
              <a:ext uri="{FF2B5EF4-FFF2-40B4-BE49-F238E27FC236}">
                <a16:creationId xmlns:a16="http://schemas.microsoft.com/office/drawing/2014/main" id="{ED0518A8-46AB-4920-8EA7-15EA0605F3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1" y="3976301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35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1941" name="Rectangle 985">
            <a:extLst>
              <a:ext uri="{FF2B5EF4-FFF2-40B4-BE49-F238E27FC236}">
                <a16:creationId xmlns:a16="http://schemas.microsoft.com/office/drawing/2014/main" id="{C58975EB-4772-4CDA-B031-3E7CE8F99A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1" y="890201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35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1942" name="_x465466496">
            <a:extLst>
              <a:ext uri="{FF2B5EF4-FFF2-40B4-BE49-F238E27FC236}">
                <a16:creationId xmlns:a16="http://schemas.microsoft.com/office/drawing/2014/main" id="{2913B7AF-BFC9-4FAA-99C2-1AE77968FE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09828" y="2244351"/>
            <a:ext cx="1117997" cy="192881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75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졸음 방지 기능</a:t>
            </a:r>
            <a:endParaRPr lang="ko-KR" altLang="ko-KR" sz="1350">
              <a:solidFill>
                <a:prstClr val="black"/>
              </a:solidFill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1943" name="Rectangle 987">
            <a:extLst>
              <a:ext uri="{FF2B5EF4-FFF2-40B4-BE49-F238E27FC236}">
                <a16:creationId xmlns:a16="http://schemas.microsoft.com/office/drawing/2014/main" id="{6E1BF778-2745-4A1F-BDF3-F25864B1C7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1" y="1233101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35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1944" name="_x465469592">
            <a:extLst>
              <a:ext uri="{FF2B5EF4-FFF2-40B4-BE49-F238E27FC236}">
                <a16:creationId xmlns:a16="http://schemas.microsoft.com/office/drawing/2014/main" id="{BD081B0A-C1DD-4C8D-B4CC-794EE23207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09828" y="2498781"/>
            <a:ext cx="1117997" cy="192881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750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눈 깜빡임 측정 기능</a:t>
            </a:r>
            <a:endParaRPr lang="ko-KR" altLang="ko-KR" sz="1350" dirty="0">
              <a:solidFill>
                <a:prstClr val="black"/>
              </a:solidFill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1945" name="Rectangle 989">
            <a:extLst>
              <a:ext uri="{FF2B5EF4-FFF2-40B4-BE49-F238E27FC236}">
                <a16:creationId xmlns:a16="http://schemas.microsoft.com/office/drawing/2014/main" id="{AA835FB4-A883-4B91-9846-C9C7179695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1" y="1576001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35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1946" name="_x465470960">
            <a:extLst>
              <a:ext uri="{FF2B5EF4-FFF2-40B4-BE49-F238E27FC236}">
                <a16:creationId xmlns:a16="http://schemas.microsoft.com/office/drawing/2014/main" id="{C12DEE44-F842-42FD-9E87-5789E02724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09827" y="2745240"/>
            <a:ext cx="1117997" cy="192881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750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시계 및 스톱워치 기능</a:t>
            </a:r>
            <a:endParaRPr lang="ko-KR" altLang="ko-KR" sz="1350" dirty="0">
              <a:solidFill>
                <a:prstClr val="black"/>
              </a:solidFill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1947" name="Rectangle 991">
            <a:extLst>
              <a:ext uri="{FF2B5EF4-FFF2-40B4-BE49-F238E27FC236}">
                <a16:creationId xmlns:a16="http://schemas.microsoft.com/office/drawing/2014/main" id="{155E8F66-405E-44CB-A31C-FB37CA5FB0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1" y="1918901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35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1948" name="_x465471176">
            <a:extLst>
              <a:ext uri="{FF2B5EF4-FFF2-40B4-BE49-F238E27FC236}">
                <a16:creationId xmlns:a16="http://schemas.microsoft.com/office/drawing/2014/main" id="{5BE2A4C6-0306-4AF1-BED5-55C85B9140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09827" y="3002319"/>
            <a:ext cx="1117997" cy="192881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75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투두리스트</a:t>
            </a:r>
            <a:endParaRPr lang="ko-KR" altLang="ko-KR" sz="1350">
              <a:solidFill>
                <a:prstClr val="black"/>
              </a:solidFill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1949" name="Rectangle 993">
            <a:extLst>
              <a:ext uri="{FF2B5EF4-FFF2-40B4-BE49-F238E27FC236}">
                <a16:creationId xmlns:a16="http://schemas.microsoft.com/office/drawing/2014/main" id="{39A778E6-9574-4C24-ABC1-8708CD7145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1" y="2261801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35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1951" name="Rectangle 994">
            <a:extLst>
              <a:ext uri="{FF2B5EF4-FFF2-40B4-BE49-F238E27FC236}">
                <a16:creationId xmlns:a16="http://schemas.microsoft.com/office/drawing/2014/main" id="{135A0316-4106-49C4-9420-956D61E05C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4321" y="2526884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35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1952" name="Rectangle 995">
            <a:extLst>
              <a:ext uri="{FF2B5EF4-FFF2-40B4-BE49-F238E27FC236}">
                <a16:creationId xmlns:a16="http://schemas.microsoft.com/office/drawing/2014/main" id="{3ADF6E07-6DCB-42E2-A4BA-EBA023B405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52621" y="2974985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35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1953" name="Rectangle 996">
            <a:extLst>
              <a:ext uri="{FF2B5EF4-FFF2-40B4-BE49-F238E27FC236}">
                <a16:creationId xmlns:a16="http://schemas.microsoft.com/office/drawing/2014/main" id="{7AD6C5F1-AD94-46F4-A9E0-F2C3F256B5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1" y="3290501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35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1954" name="Rectangle 1001">
            <a:extLst>
              <a:ext uri="{FF2B5EF4-FFF2-40B4-BE49-F238E27FC236}">
                <a16:creationId xmlns:a16="http://schemas.microsoft.com/office/drawing/2014/main" id="{FBCB405A-9709-4D80-B7A4-A0FE0F1A52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1" y="890201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35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1955" name="_x465464264">
            <a:extLst>
              <a:ext uri="{FF2B5EF4-FFF2-40B4-BE49-F238E27FC236}">
                <a16:creationId xmlns:a16="http://schemas.microsoft.com/office/drawing/2014/main" id="{BA83FA9D-209B-44A6-9528-4282506BA8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31494" y="3311949"/>
            <a:ext cx="1117997" cy="192881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75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졸음 방지 기능</a:t>
            </a:r>
            <a:endParaRPr lang="ko-KR" altLang="ko-KR" sz="1350">
              <a:solidFill>
                <a:prstClr val="black"/>
              </a:solidFill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1956" name="Rectangle 1003">
            <a:extLst>
              <a:ext uri="{FF2B5EF4-FFF2-40B4-BE49-F238E27FC236}">
                <a16:creationId xmlns:a16="http://schemas.microsoft.com/office/drawing/2014/main" id="{F9FC048C-B18B-427C-98F7-E744D90DAA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1" y="1233101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35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1957" name="_x465468152">
            <a:extLst>
              <a:ext uri="{FF2B5EF4-FFF2-40B4-BE49-F238E27FC236}">
                <a16:creationId xmlns:a16="http://schemas.microsoft.com/office/drawing/2014/main" id="{0021E363-F031-4601-95AF-6B47F60A89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31494" y="3563961"/>
            <a:ext cx="1117997" cy="192881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750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시계 및 스톱워치 기능</a:t>
            </a:r>
            <a:endParaRPr lang="ko-KR" altLang="ko-KR" sz="1350" dirty="0">
              <a:solidFill>
                <a:prstClr val="black"/>
              </a:solidFill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1958" name="Rectangle 1005">
            <a:extLst>
              <a:ext uri="{FF2B5EF4-FFF2-40B4-BE49-F238E27FC236}">
                <a16:creationId xmlns:a16="http://schemas.microsoft.com/office/drawing/2014/main" id="{887BBE8C-F63A-4A9C-A7A3-095B5678C2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1" y="1576001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35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1959" name="_x465468800">
            <a:extLst>
              <a:ext uri="{FF2B5EF4-FFF2-40B4-BE49-F238E27FC236}">
                <a16:creationId xmlns:a16="http://schemas.microsoft.com/office/drawing/2014/main" id="{03F20FAD-697E-44BB-AA33-88BA078926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31494" y="3827497"/>
            <a:ext cx="1117997" cy="192881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75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투두리스트</a:t>
            </a:r>
            <a:endParaRPr lang="ko-KR" altLang="ko-KR" sz="1350">
              <a:solidFill>
                <a:prstClr val="black"/>
              </a:solidFill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1960" name="Rectangle 1007">
            <a:extLst>
              <a:ext uri="{FF2B5EF4-FFF2-40B4-BE49-F238E27FC236}">
                <a16:creationId xmlns:a16="http://schemas.microsoft.com/office/drawing/2014/main" id="{965E3A2D-9771-40AF-9BAA-4F1E2868BE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1" y="1918901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35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1962" name="Rectangle 1011">
            <a:extLst>
              <a:ext uri="{FF2B5EF4-FFF2-40B4-BE49-F238E27FC236}">
                <a16:creationId xmlns:a16="http://schemas.microsoft.com/office/drawing/2014/main" id="{6A06B0F8-19A5-485F-8B37-D34D437E0B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1" y="890201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35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1963" name="_x465465344">
            <a:extLst>
              <a:ext uri="{FF2B5EF4-FFF2-40B4-BE49-F238E27FC236}">
                <a16:creationId xmlns:a16="http://schemas.microsoft.com/office/drawing/2014/main" id="{3F720BDA-61B1-4DD7-9EDF-01D673939C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35085" y="4154103"/>
            <a:ext cx="1117997" cy="192881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750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눈 깜빡임 측정 기능</a:t>
            </a:r>
            <a:endParaRPr lang="ko-KR" altLang="ko-KR" sz="1350" dirty="0">
              <a:solidFill>
                <a:prstClr val="black"/>
              </a:solidFill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1964" name="Rectangle 1013">
            <a:extLst>
              <a:ext uri="{FF2B5EF4-FFF2-40B4-BE49-F238E27FC236}">
                <a16:creationId xmlns:a16="http://schemas.microsoft.com/office/drawing/2014/main" id="{0010CC74-B7B1-461E-AC35-4213255302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1" y="1233101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35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1965" name="_x465469736">
            <a:extLst>
              <a:ext uri="{FF2B5EF4-FFF2-40B4-BE49-F238E27FC236}">
                <a16:creationId xmlns:a16="http://schemas.microsoft.com/office/drawing/2014/main" id="{65B3A610-B68A-4563-B9CC-B3540F652F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31494" y="4416329"/>
            <a:ext cx="1117997" cy="192881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750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시계 및 스톱워치 기능</a:t>
            </a:r>
            <a:endParaRPr lang="ko-KR" altLang="ko-KR" sz="1350" dirty="0">
              <a:solidFill>
                <a:prstClr val="black"/>
              </a:solidFill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1966" name="Rectangle 1015">
            <a:extLst>
              <a:ext uri="{FF2B5EF4-FFF2-40B4-BE49-F238E27FC236}">
                <a16:creationId xmlns:a16="http://schemas.microsoft.com/office/drawing/2014/main" id="{F2DA1FE9-2A3A-4176-81B5-2DCB2C9FBD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1" y="1576001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35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1967" name="_x465472472">
            <a:extLst>
              <a:ext uri="{FF2B5EF4-FFF2-40B4-BE49-F238E27FC236}">
                <a16:creationId xmlns:a16="http://schemas.microsoft.com/office/drawing/2014/main" id="{38DFBA2D-78A6-4882-B499-397EF04394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31494" y="4693176"/>
            <a:ext cx="1117997" cy="192881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750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투두리스트</a:t>
            </a:r>
            <a:endParaRPr lang="ko-KR" altLang="ko-KR" sz="1350" dirty="0">
              <a:solidFill>
                <a:prstClr val="black"/>
              </a:solidFill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1993" name="Rectangle 1047">
            <a:extLst>
              <a:ext uri="{FF2B5EF4-FFF2-40B4-BE49-F238E27FC236}">
                <a16:creationId xmlns:a16="http://schemas.microsoft.com/office/drawing/2014/main" id="{B9F7745C-B9DC-419A-A2B3-7C5D1660B9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1" y="890201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35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1994" name="_x465463976">
            <a:extLst>
              <a:ext uri="{FF2B5EF4-FFF2-40B4-BE49-F238E27FC236}">
                <a16:creationId xmlns:a16="http://schemas.microsoft.com/office/drawing/2014/main" id="{C3AFDA9B-A884-4C62-B754-AF1B08DEAF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31494" y="4989000"/>
            <a:ext cx="1117997" cy="192881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75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자유게시판</a:t>
            </a:r>
            <a:endParaRPr lang="ko-KR" altLang="ko-KR" sz="1350">
              <a:solidFill>
                <a:prstClr val="black"/>
              </a:solidFill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1995" name="Rectangle 1049">
            <a:extLst>
              <a:ext uri="{FF2B5EF4-FFF2-40B4-BE49-F238E27FC236}">
                <a16:creationId xmlns:a16="http://schemas.microsoft.com/office/drawing/2014/main" id="{D620ED21-3896-459A-8E05-75D00372AE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1" y="1233101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35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1996" name="_x465465704">
            <a:extLst>
              <a:ext uri="{FF2B5EF4-FFF2-40B4-BE49-F238E27FC236}">
                <a16:creationId xmlns:a16="http://schemas.microsoft.com/office/drawing/2014/main" id="{82B058A1-01BE-43AA-A7CE-31028E06B9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31494" y="5237560"/>
            <a:ext cx="1117997" cy="192881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75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Q &amp; A</a:t>
            </a:r>
            <a:endParaRPr lang="en-US" altLang="ko-KR" sz="1350">
              <a:solidFill>
                <a:prstClr val="black"/>
              </a:solidFill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1997" name="Rectangle 1053">
            <a:extLst>
              <a:ext uri="{FF2B5EF4-FFF2-40B4-BE49-F238E27FC236}">
                <a16:creationId xmlns:a16="http://schemas.microsoft.com/office/drawing/2014/main" id="{3C33B018-20D1-45BA-A950-88F751422A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1" y="890201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35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1998" name="_x465462536">
            <a:extLst>
              <a:ext uri="{FF2B5EF4-FFF2-40B4-BE49-F238E27FC236}">
                <a16:creationId xmlns:a16="http://schemas.microsoft.com/office/drawing/2014/main" id="{6A9E7F74-19EC-440B-9E90-FF73897D6F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11140" y="5020270"/>
            <a:ext cx="971550" cy="134541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75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글쓰기</a:t>
            </a:r>
            <a:endParaRPr lang="ko-KR" altLang="ko-KR" sz="1350">
              <a:solidFill>
                <a:prstClr val="black"/>
              </a:solidFill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1999" name="Rectangle 1055">
            <a:extLst>
              <a:ext uri="{FF2B5EF4-FFF2-40B4-BE49-F238E27FC236}">
                <a16:creationId xmlns:a16="http://schemas.microsoft.com/office/drawing/2014/main" id="{11730CB7-C170-44C7-AC90-ED599A2678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1" y="1233101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35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2000" name="_x465464336">
            <a:extLst>
              <a:ext uri="{FF2B5EF4-FFF2-40B4-BE49-F238E27FC236}">
                <a16:creationId xmlns:a16="http://schemas.microsoft.com/office/drawing/2014/main" id="{1B20BFFF-EB8F-440A-9623-0D2C0F4672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11140" y="5262859"/>
            <a:ext cx="971550" cy="134540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750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글쓰기</a:t>
            </a:r>
            <a:endParaRPr lang="ko-KR" altLang="ko-KR" sz="1350" dirty="0">
              <a:solidFill>
                <a:prstClr val="black"/>
              </a:solidFill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2005" name="Rectangle 1059">
            <a:extLst>
              <a:ext uri="{FF2B5EF4-FFF2-40B4-BE49-F238E27FC236}">
                <a16:creationId xmlns:a16="http://schemas.microsoft.com/office/drawing/2014/main" id="{7F261C24-81A0-44DD-A0A3-A379E8F45A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1" y="890201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35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2006" name="_x465463832">
            <a:extLst>
              <a:ext uri="{FF2B5EF4-FFF2-40B4-BE49-F238E27FC236}">
                <a16:creationId xmlns:a16="http://schemas.microsoft.com/office/drawing/2014/main" id="{77D1539A-939A-4200-ACB8-AE2AF37257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16769" y="5018168"/>
            <a:ext cx="971550" cy="134541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75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댓글 쓰기</a:t>
            </a:r>
            <a:endParaRPr lang="ko-KR" altLang="ko-KR" sz="1350">
              <a:solidFill>
                <a:prstClr val="black"/>
              </a:solidFill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2007" name="Rectangle 1061">
            <a:extLst>
              <a:ext uri="{FF2B5EF4-FFF2-40B4-BE49-F238E27FC236}">
                <a16:creationId xmlns:a16="http://schemas.microsoft.com/office/drawing/2014/main" id="{65557114-7A90-4EB7-8BDD-28CD6CC473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1" y="1233101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35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2008" name="_x465468152">
            <a:extLst>
              <a:ext uri="{FF2B5EF4-FFF2-40B4-BE49-F238E27FC236}">
                <a16:creationId xmlns:a16="http://schemas.microsoft.com/office/drawing/2014/main" id="{99E1EB62-CE5E-4CEF-A6F5-E907CC491E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16769" y="5262859"/>
            <a:ext cx="971550" cy="134540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75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댓글 쓰기</a:t>
            </a:r>
            <a:endParaRPr lang="ko-KR" altLang="ko-KR" sz="1350">
              <a:solidFill>
                <a:prstClr val="black"/>
              </a:solidFill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cxnSp>
        <p:nvCxnSpPr>
          <p:cNvPr id="2015" name="연결선: 꺾임 2014">
            <a:extLst>
              <a:ext uri="{FF2B5EF4-FFF2-40B4-BE49-F238E27FC236}">
                <a16:creationId xmlns:a16="http://schemas.microsoft.com/office/drawing/2014/main" id="{8D895518-D9F3-4D5D-A034-CE8C0CC771D2}"/>
              </a:ext>
            </a:extLst>
          </p:cNvPr>
          <p:cNvCxnSpPr>
            <a:cxnSpLocks/>
            <a:endCxn id="1935" idx="1"/>
          </p:cNvCxnSpPr>
          <p:nvPr/>
        </p:nvCxnSpPr>
        <p:spPr>
          <a:xfrm rot="16200000" flipH="1">
            <a:off x="1304020" y="4009997"/>
            <a:ext cx="3946065" cy="127377"/>
          </a:xfrm>
          <a:prstGeom prst="bentConnector2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17" name="직선 연결선 2016">
            <a:extLst>
              <a:ext uri="{FF2B5EF4-FFF2-40B4-BE49-F238E27FC236}">
                <a16:creationId xmlns:a16="http://schemas.microsoft.com/office/drawing/2014/main" id="{D8144693-58CC-49B8-B072-455DA0992A81}"/>
              </a:ext>
            </a:extLst>
          </p:cNvPr>
          <p:cNvCxnSpPr>
            <a:cxnSpLocks/>
            <a:stCxn id="1926" idx="1"/>
          </p:cNvCxnSpPr>
          <p:nvPr/>
        </p:nvCxnSpPr>
        <p:spPr>
          <a:xfrm flipH="1">
            <a:off x="3221851" y="2344341"/>
            <a:ext cx="12067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20" name="직선 연결선 2019">
            <a:extLst>
              <a:ext uri="{FF2B5EF4-FFF2-40B4-BE49-F238E27FC236}">
                <a16:creationId xmlns:a16="http://schemas.microsoft.com/office/drawing/2014/main" id="{F865130B-C4EC-4167-A7A4-F939666936DF}"/>
              </a:ext>
            </a:extLst>
          </p:cNvPr>
          <p:cNvCxnSpPr>
            <a:cxnSpLocks/>
            <a:stCxn id="1929" idx="1"/>
          </p:cNvCxnSpPr>
          <p:nvPr/>
        </p:nvCxnSpPr>
        <p:spPr>
          <a:xfrm flipH="1">
            <a:off x="3221851" y="3408389"/>
            <a:ext cx="10801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24" name="직선 연결선 2023">
            <a:extLst>
              <a:ext uri="{FF2B5EF4-FFF2-40B4-BE49-F238E27FC236}">
                <a16:creationId xmlns:a16="http://schemas.microsoft.com/office/drawing/2014/main" id="{39DA8C57-53C1-49D0-BA30-F3C8F94AF3CC}"/>
              </a:ext>
            </a:extLst>
          </p:cNvPr>
          <p:cNvCxnSpPr/>
          <p:nvPr/>
        </p:nvCxnSpPr>
        <p:spPr>
          <a:xfrm flipH="1">
            <a:off x="3221851" y="4239090"/>
            <a:ext cx="10425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26" name="직선 연결선 2025">
            <a:extLst>
              <a:ext uri="{FF2B5EF4-FFF2-40B4-BE49-F238E27FC236}">
                <a16:creationId xmlns:a16="http://schemas.microsoft.com/office/drawing/2014/main" id="{41D2CD1F-4189-4C10-9399-81853A430C86}"/>
              </a:ext>
            </a:extLst>
          </p:cNvPr>
          <p:cNvCxnSpPr>
            <a:cxnSpLocks/>
            <a:stCxn id="1933" idx="1"/>
          </p:cNvCxnSpPr>
          <p:nvPr/>
        </p:nvCxnSpPr>
        <p:spPr>
          <a:xfrm flipH="1">
            <a:off x="3221851" y="5214656"/>
            <a:ext cx="10425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28" name="Rectangle 1029">
            <a:extLst>
              <a:ext uri="{FF2B5EF4-FFF2-40B4-BE49-F238E27FC236}">
                <a16:creationId xmlns:a16="http://schemas.microsoft.com/office/drawing/2014/main" id="{8207479B-09DD-4F4B-A929-88EF6E3194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1" y="890201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35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2029" name="_x465467576">
            <a:extLst>
              <a:ext uri="{FF2B5EF4-FFF2-40B4-BE49-F238E27FC236}">
                <a16:creationId xmlns:a16="http://schemas.microsoft.com/office/drawing/2014/main" id="{F14EFD7B-F271-4264-ADDB-608C4F8134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23542" y="2042662"/>
            <a:ext cx="971550" cy="134540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750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영상 링크</a:t>
            </a:r>
            <a:r>
              <a:rPr lang="en-US" altLang="ko-KR" sz="750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, </a:t>
            </a:r>
            <a:r>
              <a:rPr lang="ko-KR" altLang="en-US" sz="750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텍스트</a:t>
            </a:r>
            <a:endParaRPr lang="ko-KR" altLang="en-US" sz="1350" dirty="0">
              <a:solidFill>
                <a:prstClr val="black"/>
              </a:solidFill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2030" name="Rectangle 1031">
            <a:extLst>
              <a:ext uri="{FF2B5EF4-FFF2-40B4-BE49-F238E27FC236}">
                <a16:creationId xmlns:a16="http://schemas.microsoft.com/office/drawing/2014/main" id="{DD2DD5BA-A976-499B-8F0C-CBE5C913EC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1" y="1233101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35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2031" name="_x465471464">
            <a:extLst>
              <a:ext uri="{FF2B5EF4-FFF2-40B4-BE49-F238E27FC236}">
                <a16:creationId xmlns:a16="http://schemas.microsoft.com/office/drawing/2014/main" id="{AF4BA2E4-3A52-4E6C-A566-C941117947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23542" y="2271313"/>
            <a:ext cx="971550" cy="134541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750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음성 알림</a:t>
            </a:r>
            <a:endParaRPr lang="ko-KR" altLang="ko-KR" sz="1350" dirty="0">
              <a:solidFill>
                <a:prstClr val="black"/>
              </a:solidFill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2032" name="Rectangle 1033">
            <a:extLst>
              <a:ext uri="{FF2B5EF4-FFF2-40B4-BE49-F238E27FC236}">
                <a16:creationId xmlns:a16="http://schemas.microsoft.com/office/drawing/2014/main" id="{1A8E39A0-1E57-4F08-B52D-CBBB2BA3AD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1" y="1576001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35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2033" name="_x465472040">
            <a:extLst>
              <a:ext uri="{FF2B5EF4-FFF2-40B4-BE49-F238E27FC236}">
                <a16:creationId xmlns:a16="http://schemas.microsoft.com/office/drawing/2014/main" id="{A9CD948B-93AD-4C5A-9AC5-6790C5894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23542" y="2526412"/>
            <a:ext cx="971550" cy="134541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750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영상 링크</a:t>
            </a:r>
            <a:r>
              <a:rPr lang="en-US" altLang="ko-KR" sz="750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, </a:t>
            </a:r>
            <a:r>
              <a:rPr lang="ko-KR" altLang="en-US" sz="750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텍스트</a:t>
            </a:r>
            <a:endParaRPr lang="ko-KR" altLang="en-US" sz="1350" dirty="0">
              <a:solidFill>
                <a:prstClr val="black"/>
              </a:solidFill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2034" name="Rectangle 1035">
            <a:extLst>
              <a:ext uri="{FF2B5EF4-FFF2-40B4-BE49-F238E27FC236}">
                <a16:creationId xmlns:a16="http://schemas.microsoft.com/office/drawing/2014/main" id="{F18CDF95-08E3-453A-B08F-18D462446C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1" y="1918901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35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2035" name="_x465475352">
            <a:extLst>
              <a:ext uri="{FF2B5EF4-FFF2-40B4-BE49-F238E27FC236}">
                <a16:creationId xmlns:a16="http://schemas.microsoft.com/office/drawing/2014/main" id="{1EAAF743-A6D5-429F-AD55-35BC181F6D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23542" y="2724358"/>
            <a:ext cx="971550" cy="134540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75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음성 알림</a:t>
            </a:r>
            <a:endParaRPr lang="ko-KR" altLang="ko-KR" sz="1350">
              <a:solidFill>
                <a:prstClr val="black"/>
              </a:solidFill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2036" name="Rectangle 1037">
            <a:extLst>
              <a:ext uri="{FF2B5EF4-FFF2-40B4-BE49-F238E27FC236}">
                <a16:creationId xmlns:a16="http://schemas.microsoft.com/office/drawing/2014/main" id="{0FAA1E09-C125-4689-92C5-96B66AAF43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1" y="2261801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35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pic>
        <p:nvPicPr>
          <p:cNvPr id="3072" name="_x465474128">
            <a:extLst>
              <a:ext uri="{FF2B5EF4-FFF2-40B4-BE49-F238E27FC236}">
                <a16:creationId xmlns:a16="http://schemas.microsoft.com/office/drawing/2014/main" id="{C8A46AF2-732E-444F-BA16-8CA9593333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6625" y="4764882"/>
            <a:ext cx="9525" cy="92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37" name="Rectangle 1040">
            <a:extLst>
              <a:ext uri="{FF2B5EF4-FFF2-40B4-BE49-F238E27FC236}">
                <a16:creationId xmlns:a16="http://schemas.microsoft.com/office/drawing/2014/main" id="{52E736EF-E4FD-4422-BC69-65988B0F41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1" y="890201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35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2038" name="_x465452528">
            <a:extLst>
              <a:ext uri="{FF2B5EF4-FFF2-40B4-BE49-F238E27FC236}">
                <a16:creationId xmlns:a16="http://schemas.microsoft.com/office/drawing/2014/main" id="{55750026-A6BF-48CD-A043-D179BB362B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23542" y="3138702"/>
            <a:ext cx="971550" cy="134540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750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영상 링크</a:t>
            </a:r>
            <a:r>
              <a:rPr lang="en-US" altLang="ko-KR" sz="750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, </a:t>
            </a:r>
            <a:r>
              <a:rPr lang="ko-KR" altLang="en-US" sz="750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텍스트</a:t>
            </a:r>
            <a:endParaRPr lang="ko-KR" altLang="en-US" sz="1350" dirty="0">
              <a:solidFill>
                <a:prstClr val="black"/>
              </a:solidFill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2039" name="Rectangle 1042">
            <a:extLst>
              <a:ext uri="{FF2B5EF4-FFF2-40B4-BE49-F238E27FC236}">
                <a16:creationId xmlns:a16="http://schemas.microsoft.com/office/drawing/2014/main" id="{6F730AB5-4938-4C78-BEC3-C3ED249242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1" y="1233101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35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2040" name="_x465456416">
            <a:extLst>
              <a:ext uri="{FF2B5EF4-FFF2-40B4-BE49-F238E27FC236}">
                <a16:creationId xmlns:a16="http://schemas.microsoft.com/office/drawing/2014/main" id="{CFD3EF34-92AF-44D7-A1D0-29822113D9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23542" y="3343994"/>
            <a:ext cx="971550" cy="134541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75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음성 알림</a:t>
            </a:r>
            <a:endParaRPr lang="ko-KR" altLang="ko-KR" sz="1350">
              <a:solidFill>
                <a:prstClr val="black"/>
              </a:solidFill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2041" name="Rectangle 1046">
            <a:extLst>
              <a:ext uri="{FF2B5EF4-FFF2-40B4-BE49-F238E27FC236}">
                <a16:creationId xmlns:a16="http://schemas.microsoft.com/office/drawing/2014/main" id="{479BC02A-A191-4B2B-BF43-7290A7953B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1" y="890201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35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2042" name="_x465451016">
            <a:extLst>
              <a:ext uri="{FF2B5EF4-FFF2-40B4-BE49-F238E27FC236}">
                <a16:creationId xmlns:a16="http://schemas.microsoft.com/office/drawing/2014/main" id="{501E7D20-F32B-418E-9B3C-92EC6CBBA1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23542" y="3974389"/>
            <a:ext cx="971550" cy="134541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750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영상 링크</a:t>
            </a:r>
            <a:r>
              <a:rPr lang="en-US" altLang="ko-KR" sz="750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, </a:t>
            </a:r>
            <a:r>
              <a:rPr lang="ko-KR" altLang="en-US" sz="750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텍스트</a:t>
            </a:r>
            <a:endParaRPr lang="ko-KR" altLang="en-US" sz="1350" dirty="0">
              <a:solidFill>
                <a:prstClr val="black"/>
              </a:solidFill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2043" name="Rectangle 1048">
            <a:extLst>
              <a:ext uri="{FF2B5EF4-FFF2-40B4-BE49-F238E27FC236}">
                <a16:creationId xmlns:a16="http://schemas.microsoft.com/office/drawing/2014/main" id="{B6DA3C16-B0E4-416E-8A32-4D906E51AE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1" y="1233101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35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2044" name="_x465457640">
            <a:extLst>
              <a:ext uri="{FF2B5EF4-FFF2-40B4-BE49-F238E27FC236}">
                <a16:creationId xmlns:a16="http://schemas.microsoft.com/office/drawing/2014/main" id="{510CD67F-13C8-4EDD-BB7D-F41F77DF6C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23542" y="4185562"/>
            <a:ext cx="971550" cy="134541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750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음성 알림</a:t>
            </a:r>
            <a:endParaRPr lang="ko-KR" altLang="ko-KR" sz="1350" dirty="0">
              <a:solidFill>
                <a:prstClr val="black"/>
              </a:solidFill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cxnSp>
        <p:nvCxnSpPr>
          <p:cNvPr id="2046" name="연결선: 꺾임 2045">
            <a:extLst>
              <a:ext uri="{FF2B5EF4-FFF2-40B4-BE49-F238E27FC236}">
                <a16:creationId xmlns:a16="http://schemas.microsoft.com/office/drawing/2014/main" id="{60C7125E-C187-45FA-9A97-FC5D7BB67C6C}"/>
              </a:ext>
            </a:extLst>
          </p:cNvPr>
          <p:cNvCxnSpPr>
            <a:stCxn id="1926" idx="3"/>
            <a:endCxn id="1948" idx="1"/>
          </p:cNvCxnSpPr>
          <p:nvPr/>
        </p:nvCxnSpPr>
        <p:spPr>
          <a:xfrm>
            <a:off x="4217634" y="2344341"/>
            <a:ext cx="92192" cy="754418"/>
          </a:xfrm>
          <a:prstGeom prst="bentConnector3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48" name="직선 연결선 2047">
            <a:extLst>
              <a:ext uri="{FF2B5EF4-FFF2-40B4-BE49-F238E27FC236}">
                <a16:creationId xmlns:a16="http://schemas.microsoft.com/office/drawing/2014/main" id="{BFCCE39F-A98E-4C3C-86FD-854B1F19A309}"/>
              </a:ext>
            </a:extLst>
          </p:cNvPr>
          <p:cNvCxnSpPr>
            <a:stCxn id="1942" idx="1"/>
            <a:endCxn id="1926" idx="3"/>
          </p:cNvCxnSpPr>
          <p:nvPr/>
        </p:nvCxnSpPr>
        <p:spPr>
          <a:xfrm flipH="1">
            <a:off x="4217634" y="2340790"/>
            <a:ext cx="92193" cy="355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51" name="직선 연결선 2050">
            <a:extLst>
              <a:ext uri="{FF2B5EF4-FFF2-40B4-BE49-F238E27FC236}">
                <a16:creationId xmlns:a16="http://schemas.microsoft.com/office/drawing/2014/main" id="{C519830B-2728-492A-89C3-1B6C3B7D4135}"/>
              </a:ext>
            </a:extLst>
          </p:cNvPr>
          <p:cNvCxnSpPr/>
          <p:nvPr/>
        </p:nvCxnSpPr>
        <p:spPr>
          <a:xfrm flipH="1">
            <a:off x="4263731" y="2617004"/>
            <a:ext cx="4609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1" name="직선 연결선 900">
            <a:extLst>
              <a:ext uri="{FF2B5EF4-FFF2-40B4-BE49-F238E27FC236}">
                <a16:creationId xmlns:a16="http://schemas.microsoft.com/office/drawing/2014/main" id="{4025286B-8589-4FC2-B527-0236D6AE6FB7}"/>
              </a:ext>
            </a:extLst>
          </p:cNvPr>
          <p:cNvCxnSpPr/>
          <p:nvPr/>
        </p:nvCxnSpPr>
        <p:spPr>
          <a:xfrm flipH="1">
            <a:off x="4257837" y="2837352"/>
            <a:ext cx="4609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53" name="직선 연결선 2052">
            <a:extLst>
              <a:ext uri="{FF2B5EF4-FFF2-40B4-BE49-F238E27FC236}">
                <a16:creationId xmlns:a16="http://schemas.microsoft.com/office/drawing/2014/main" id="{4051EAFA-37E7-40A9-93A8-A4F23EB34109}"/>
              </a:ext>
            </a:extLst>
          </p:cNvPr>
          <p:cNvCxnSpPr>
            <a:stCxn id="1942" idx="3"/>
            <a:endCxn id="2031" idx="1"/>
          </p:cNvCxnSpPr>
          <p:nvPr/>
        </p:nvCxnSpPr>
        <p:spPr>
          <a:xfrm flipV="1">
            <a:off x="5427825" y="2338585"/>
            <a:ext cx="195718" cy="220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56" name="연결선: 꺾임 2055">
            <a:extLst>
              <a:ext uri="{FF2B5EF4-FFF2-40B4-BE49-F238E27FC236}">
                <a16:creationId xmlns:a16="http://schemas.microsoft.com/office/drawing/2014/main" id="{BE19A5E1-F18B-483D-9AFB-2E7D745BF788}"/>
              </a:ext>
            </a:extLst>
          </p:cNvPr>
          <p:cNvCxnSpPr>
            <a:stCxn id="1942" idx="3"/>
            <a:endCxn id="2029" idx="1"/>
          </p:cNvCxnSpPr>
          <p:nvPr/>
        </p:nvCxnSpPr>
        <p:spPr>
          <a:xfrm flipV="1">
            <a:off x="5427825" y="2109932"/>
            <a:ext cx="195718" cy="230860"/>
          </a:xfrm>
          <a:prstGeom prst="bentConnector3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58" name="연결선: 꺾임 2057">
            <a:extLst>
              <a:ext uri="{FF2B5EF4-FFF2-40B4-BE49-F238E27FC236}">
                <a16:creationId xmlns:a16="http://schemas.microsoft.com/office/drawing/2014/main" id="{7E0A36A2-676A-48B5-9A7F-DACF4B0E0AE9}"/>
              </a:ext>
            </a:extLst>
          </p:cNvPr>
          <p:cNvCxnSpPr>
            <a:stCxn id="1944" idx="3"/>
            <a:endCxn id="2035" idx="1"/>
          </p:cNvCxnSpPr>
          <p:nvPr/>
        </p:nvCxnSpPr>
        <p:spPr>
          <a:xfrm>
            <a:off x="5427823" y="2595221"/>
            <a:ext cx="195719" cy="196407"/>
          </a:xfrm>
          <a:prstGeom prst="bentConnector3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60" name="직선 연결선 2059">
            <a:extLst>
              <a:ext uri="{FF2B5EF4-FFF2-40B4-BE49-F238E27FC236}">
                <a16:creationId xmlns:a16="http://schemas.microsoft.com/office/drawing/2014/main" id="{4467F7B7-8016-4623-A103-1D083404CE31}"/>
              </a:ext>
            </a:extLst>
          </p:cNvPr>
          <p:cNvCxnSpPr>
            <a:cxnSpLocks/>
            <a:stCxn id="1944" idx="3"/>
            <a:endCxn id="2033" idx="1"/>
          </p:cNvCxnSpPr>
          <p:nvPr/>
        </p:nvCxnSpPr>
        <p:spPr>
          <a:xfrm flipV="1">
            <a:off x="5427823" y="2593684"/>
            <a:ext cx="195719" cy="153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67" name="연결선: 꺾임 2066">
            <a:extLst>
              <a:ext uri="{FF2B5EF4-FFF2-40B4-BE49-F238E27FC236}">
                <a16:creationId xmlns:a16="http://schemas.microsoft.com/office/drawing/2014/main" id="{2DA5D880-A42A-4062-845D-0D6E660A30EC}"/>
              </a:ext>
            </a:extLst>
          </p:cNvPr>
          <p:cNvCxnSpPr>
            <a:stCxn id="1955" idx="3"/>
            <a:endCxn id="2038" idx="1"/>
          </p:cNvCxnSpPr>
          <p:nvPr/>
        </p:nvCxnSpPr>
        <p:spPr>
          <a:xfrm flipV="1">
            <a:off x="5449491" y="3205971"/>
            <a:ext cx="174052" cy="202418"/>
          </a:xfrm>
          <a:prstGeom prst="bentConnector3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69" name="직선 연결선 2068">
            <a:extLst>
              <a:ext uri="{FF2B5EF4-FFF2-40B4-BE49-F238E27FC236}">
                <a16:creationId xmlns:a16="http://schemas.microsoft.com/office/drawing/2014/main" id="{0CC6E4D3-34D9-4E7E-A7F2-EAB0884F7DCE}"/>
              </a:ext>
            </a:extLst>
          </p:cNvPr>
          <p:cNvCxnSpPr>
            <a:stCxn id="1955" idx="3"/>
            <a:endCxn id="2040" idx="1"/>
          </p:cNvCxnSpPr>
          <p:nvPr/>
        </p:nvCxnSpPr>
        <p:spPr>
          <a:xfrm>
            <a:off x="5449491" y="3408388"/>
            <a:ext cx="174052" cy="287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73" name="직선 연결선 2072">
            <a:extLst>
              <a:ext uri="{FF2B5EF4-FFF2-40B4-BE49-F238E27FC236}">
                <a16:creationId xmlns:a16="http://schemas.microsoft.com/office/drawing/2014/main" id="{12C87A87-0327-4DE1-9795-90B8149388EB}"/>
              </a:ext>
            </a:extLst>
          </p:cNvPr>
          <p:cNvCxnSpPr>
            <a:stCxn id="1963" idx="3"/>
            <a:endCxn id="2044" idx="1"/>
          </p:cNvCxnSpPr>
          <p:nvPr/>
        </p:nvCxnSpPr>
        <p:spPr>
          <a:xfrm>
            <a:off x="5453082" y="4250544"/>
            <a:ext cx="170460" cy="229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77" name="연결선: 꺾임 2076">
            <a:extLst>
              <a:ext uri="{FF2B5EF4-FFF2-40B4-BE49-F238E27FC236}">
                <a16:creationId xmlns:a16="http://schemas.microsoft.com/office/drawing/2014/main" id="{0F4C6B31-FCCD-4A11-B4A5-646E79F29291}"/>
              </a:ext>
            </a:extLst>
          </p:cNvPr>
          <p:cNvCxnSpPr>
            <a:stCxn id="1963" idx="3"/>
            <a:endCxn id="2042" idx="1"/>
          </p:cNvCxnSpPr>
          <p:nvPr/>
        </p:nvCxnSpPr>
        <p:spPr>
          <a:xfrm flipV="1">
            <a:off x="5453082" y="4041661"/>
            <a:ext cx="170460" cy="208883"/>
          </a:xfrm>
          <a:prstGeom prst="bentConnector3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79" name="연결선: 꺾임 2078">
            <a:extLst>
              <a:ext uri="{FF2B5EF4-FFF2-40B4-BE49-F238E27FC236}">
                <a16:creationId xmlns:a16="http://schemas.microsoft.com/office/drawing/2014/main" id="{8B3F7295-5BD6-484B-BB59-079C5BD9554D}"/>
              </a:ext>
            </a:extLst>
          </p:cNvPr>
          <p:cNvCxnSpPr>
            <a:stCxn id="1933" idx="3"/>
            <a:endCxn id="1994" idx="1"/>
          </p:cNvCxnSpPr>
          <p:nvPr/>
        </p:nvCxnSpPr>
        <p:spPr>
          <a:xfrm flipV="1">
            <a:off x="4201215" y="5085440"/>
            <a:ext cx="130279" cy="129216"/>
          </a:xfrm>
          <a:prstGeom prst="bentConnector3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81" name="연결선: 꺾임 2080">
            <a:extLst>
              <a:ext uri="{FF2B5EF4-FFF2-40B4-BE49-F238E27FC236}">
                <a16:creationId xmlns:a16="http://schemas.microsoft.com/office/drawing/2014/main" id="{DFD61BEA-3701-47C4-91A7-53BF4437B303}"/>
              </a:ext>
            </a:extLst>
          </p:cNvPr>
          <p:cNvCxnSpPr>
            <a:stCxn id="1933" idx="3"/>
            <a:endCxn id="1996" idx="1"/>
          </p:cNvCxnSpPr>
          <p:nvPr/>
        </p:nvCxnSpPr>
        <p:spPr>
          <a:xfrm>
            <a:off x="4201215" y="5214655"/>
            <a:ext cx="130279" cy="119345"/>
          </a:xfrm>
          <a:prstGeom prst="bentConnector3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83" name="연결선: 꺾임 2082">
            <a:extLst>
              <a:ext uri="{FF2B5EF4-FFF2-40B4-BE49-F238E27FC236}">
                <a16:creationId xmlns:a16="http://schemas.microsoft.com/office/drawing/2014/main" id="{949344C1-6E06-47E1-AF57-64260FC5B0AB}"/>
              </a:ext>
            </a:extLst>
          </p:cNvPr>
          <p:cNvCxnSpPr>
            <a:stCxn id="1929" idx="3"/>
            <a:endCxn id="1959" idx="1"/>
          </p:cNvCxnSpPr>
          <p:nvPr/>
        </p:nvCxnSpPr>
        <p:spPr>
          <a:xfrm>
            <a:off x="4204974" y="3408390"/>
            <a:ext cx="126521" cy="515548"/>
          </a:xfrm>
          <a:prstGeom prst="bentConnector3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85" name="연결선: 꺾임 2084">
            <a:extLst>
              <a:ext uri="{FF2B5EF4-FFF2-40B4-BE49-F238E27FC236}">
                <a16:creationId xmlns:a16="http://schemas.microsoft.com/office/drawing/2014/main" id="{1E70FB33-BFA5-4FAE-AD7D-B955A3176701}"/>
              </a:ext>
            </a:extLst>
          </p:cNvPr>
          <p:cNvCxnSpPr>
            <a:stCxn id="1931" idx="3"/>
            <a:endCxn id="1967" idx="1"/>
          </p:cNvCxnSpPr>
          <p:nvPr/>
        </p:nvCxnSpPr>
        <p:spPr>
          <a:xfrm>
            <a:off x="4204972" y="4252913"/>
            <a:ext cx="126522" cy="536703"/>
          </a:xfrm>
          <a:prstGeom prst="bentConnector3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89" name="직선 연결선 2088">
            <a:extLst>
              <a:ext uri="{FF2B5EF4-FFF2-40B4-BE49-F238E27FC236}">
                <a16:creationId xmlns:a16="http://schemas.microsoft.com/office/drawing/2014/main" id="{D2AA53EB-58A7-4529-BDBC-FB1F9536074C}"/>
              </a:ext>
            </a:extLst>
          </p:cNvPr>
          <p:cNvCxnSpPr>
            <a:stCxn id="1929" idx="3"/>
            <a:endCxn id="1955" idx="1"/>
          </p:cNvCxnSpPr>
          <p:nvPr/>
        </p:nvCxnSpPr>
        <p:spPr>
          <a:xfrm flipV="1">
            <a:off x="4204974" y="3408390"/>
            <a:ext cx="126521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94" name="직선 연결선 2093">
            <a:extLst>
              <a:ext uri="{FF2B5EF4-FFF2-40B4-BE49-F238E27FC236}">
                <a16:creationId xmlns:a16="http://schemas.microsoft.com/office/drawing/2014/main" id="{DB1C7DB5-98B4-4AD0-940B-7B7284551FAD}"/>
              </a:ext>
            </a:extLst>
          </p:cNvPr>
          <p:cNvCxnSpPr>
            <a:cxnSpLocks/>
            <a:stCxn id="1957" idx="1"/>
            <a:endCxn id="1957" idx="1"/>
          </p:cNvCxnSpPr>
          <p:nvPr/>
        </p:nvCxnSpPr>
        <p:spPr>
          <a:xfrm>
            <a:off x="4331494" y="3660401"/>
            <a:ext cx="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98" name="직선 연결선 2097">
            <a:extLst>
              <a:ext uri="{FF2B5EF4-FFF2-40B4-BE49-F238E27FC236}">
                <a16:creationId xmlns:a16="http://schemas.microsoft.com/office/drawing/2014/main" id="{F26060A3-501B-4489-A3DE-8ADAE406E30C}"/>
              </a:ext>
            </a:extLst>
          </p:cNvPr>
          <p:cNvCxnSpPr>
            <a:cxnSpLocks/>
          </p:cNvCxnSpPr>
          <p:nvPr/>
        </p:nvCxnSpPr>
        <p:spPr>
          <a:xfrm flipV="1">
            <a:off x="4263731" y="3664929"/>
            <a:ext cx="70262" cy="123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4" name="직선 연결선 2103">
            <a:extLst>
              <a:ext uri="{FF2B5EF4-FFF2-40B4-BE49-F238E27FC236}">
                <a16:creationId xmlns:a16="http://schemas.microsoft.com/office/drawing/2014/main" id="{1EEF7A95-C6B4-49D9-A9F5-2EE567427D27}"/>
              </a:ext>
            </a:extLst>
          </p:cNvPr>
          <p:cNvCxnSpPr>
            <a:stCxn id="1963" idx="1"/>
            <a:endCxn id="1931" idx="3"/>
          </p:cNvCxnSpPr>
          <p:nvPr/>
        </p:nvCxnSpPr>
        <p:spPr>
          <a:xfrm flipH="1">
            <a:off x="4204973" y="4250543"/>
            <a:ext cx="130114" cy="23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6" name="직선 연결선 2105">
            <a:extLst>
              <a:ext uri="{FF2B5EF4-FFF2-40B4-BE49-F238E27FC236}">
                <a16:creationId xmlns:a16="http://schemas.microsoft.com/office/drawing/2014/main" id="{F371339F-040C-49CF-806C-538E8C7E7A86}"/>
              </a:ext>
            </a:extLst>
          </p:cNvPr>
          <p:cNvCxnSpPr>
            <a:stCxn id="1998" idx="1"/>
            <a:endCxn id="1994" idx="3"/>
          </p:cNvCxnSpPr>
          <p:nvPr/>
        </p:nvCxnSpPr>
        <p:spPr>
          <a:xfrm flipH="1" flipV="1">
            <a:off x="5449491" y="5085441"/>
            <a:ext cx="161650" cy="210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57" name="직선 연결선 956">
            <a:extLst>
              <a:ext uri="{FF2B5EF4-FFF2-40B4-BE49-F238E27FC236}">
                <a16:creationId xmlns:a16="http://schemas.microsoft.com/office/drawing/2014/main" id="{99107EAC-2A4A-4710-9191-D54B5A6048F7}"/>
              </a:ext>
            </a:extLst>
          </p:cNvPr>
          <p:cNvCxnSpPr/>
          <p:nvPr/>
        </p:nvCxnSpPr>
        <p:spPr>
          <a:xfrm flipH="1" flipV="1">
            <a:off x="5442921" y="5324143"/>
            <a:ext cx="161650" cy="210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08" name="직선 연결선 2107">
            <a:extLst>
              <a:ext uri="{FF2B5EF4-FFF2-40B4-BE49-F238E27FC236}">
                <a16:creationId xmlns:a16="http://schemas.microsoft.com/office/drawing/2014/main" id="{CD8AE3AA-F07F-491C-97A9-82809FA2B801}"/>
              </a:ext>
            </a:extLst>
          </p:cNvPr>
          <p:cNvCxnSpPr>
            <a:stCxn id="1998" idx="3"/>
            <a:endCxn id="2006" idx="1"/>
          </p:cNvCxnSpPr>
          <p:nvPr/>
        </p:nvCxnSpPr>
        <p:spPr>
          <a:xfrm flipV="1">
            <a:off x="6582690" y="5085439"/>
            <a:ext cx="134079" cy="210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10" name="직선 연결선 2109">
            <a:extLst>
              <a:ext uri="{FF2B5EF4-FFF2-40B4-BE49-F238E27FC236}">
                <a16:creationId xmlns:a16="http://schemas.microsoft.com/office/drawing/2014/main" id="{5D751CB7-659E-4C49-B27E-5A4050EB3608}"/>
              </a:ext>
            </a:extLst>
          </p:cNvPr>
          <p:cNvCxnSpPr>
            <a:stCxn id="2008" idx="1"/>
            <a:endCxn id="2000" idx="3"/>
          </p:cNvCxnSpPr>
          <p:nvPr/>
        </p:nvCxnSpPr>
        <p:spPr>
          <a:xfrm flipH="1">
            <a:off x="6582690" y="5330129"/>
            <a:ext cx="13407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" name="연결선: 꺾임 132">
            <a:extLst>
              <a:ext uri="{FF2B5EF4-FFF2-40B4-BE49-F238E27FC236}">
                <a16:creationId xmlns:a16="http://schemas.microsoft.com/office/drawing/2014/main" id="{204CCB42-5849-4BF7-917D-A07E928C51A9}"/>
              </a:ext>
            </a:extLst>
          </p:cNvPr>
          <p:cNvCxnSpPr>
            <a:cxnSpLocks/>
            <a:stCxn id="1933" idx="3"/>
            <a:endCxn id="141" idx="1"/>
          </p:cNvCxnSpPr>
          <p:nvPr/>
        </p:nvCxnSpPr>
        <p:spPr>
          <a:xfrm>
            <a:off x="4201214" y="5214657"/>
            <a:ext cx="141778" cy="404428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1" name="_x465465704">
            <a:extLst>
              <a:ext uri="{FF2B5EF4-FFF2-40B4-BE49-F238E27FC236}">
                <a16:creationId xmlns:a16="http://schemas.microsoft.com/office/drawing/2014/main" id="{FA70254B-E433-4572-85F2-7F2F5539BB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42992" y="5522644"/>
            <a:ext cx="1117997" cy="192881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750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랭킹 게시판</a:t>
            </a:r>
            <a:endParaRPr lang="en-US" altLang="ko-KR" sz="1350" dirty="0">
              <a:solidFill>
                <a:prstClr val="black"/>
              </a:solidFill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144" name="_x465464336">
            <a:extLst>
              <a:ext uri="{FF2B5EF4-FFF2-40B4-BE49-F238E27FC236}">
                <a16:creationId xmlns:a16="http://schemas.microsoft.com/office/drawing/2014/main" id="{75377EEB-5C5A-4F30-872A-B77E296844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23542" y="5549043"/>
            <a:ext cx="971550" cy="134540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75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순위 확인</a:t>
            </a:r>
            <a:endParaRPr lang="ko-KR" altLang="ko-KR" sz="1350" dirty="0">
              <a:solidFill>
                <a:prstClr val="black"/>
              </a:solidFill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cxnSp>
        <p:nvCxnSpPr>
          <p:cNvPr id="145" name="직선 연결선 144">
            <a:extLst>
              <a:ext uri="{FF2B5EF4-FFF2-40B4-BE49-F238E27FC236}">
                <a16:creationId xmlns:a16="http://schemas.microsoft.com/office/drawing/2014/main" id="{47FA7B71-771E-4DC6-9585-5309CD90BA34}"/>
              </a:ext>
            </a:extLst>
          </p:cNvPr>
          <p:cNvCxnSpPr/>
          <p:nvPr/>
        </p:nvCxnSpPr>
        <p:spPr>
          <a:xfrm flipH="1" flipV="1">
            <a:off x="5455323" y="5610327"/>
            <a:ext cx="161650" cy="210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00363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연결선 24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7" name="제목 12"/>
          <p:cNvSpPr txBox="1">
            <a:spLocks/>
          </p:cNvSpPr>
          <p:nvPr/>
        </p:nvSpPr>
        <p:spPr>
          <a:xfrm>
            <a:off x="323528" y="692696"/>
            <a:ext cx="2880320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화면 설계서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8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2324913"/>
              </p:ext>
            </p:extLst>
          </p:nvPr>
        </p:nvGraphicFramePr>
        <p:xfrm>
          <a:off x="108354" y="1241782"/>
          <a:ext cx="8898550" cy="5427577"/>
        </p:xfrm>
        <a:graphic>
          <a:graphicData uri="http://schemas.openxmlformats.org/drawingml/2006/table">
            <a:tbl>
              <a:tblPr/>
              <a:tblGrid>
                <a:gridCol w="30748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83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9653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2848">
                <a:tc rowSpan="6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 번호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01</a:t>
                      </a:r>
                      <a:endParaRPr 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93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 명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로그인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/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회원가입 화면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3101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기능설명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기존회원은 자신이 회원가입 했던 계정으로 로그인을 할 수 있고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,</a:t>
                      </a: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자신이 연동하고 싶은 계정으로 로그인할 수 있음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신규 회원은 회원가입을 할 수 있음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273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처리내용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∎기존회원의 로그인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-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자신이 회원가입 했던 계정으로 로그인을 할 수 있음</a:t>
                      </a:r>
                      <a:b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</a:rPr>
                      </a:b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∎신규 회원의 회원가입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-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‘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회원가입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’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버튼을 눌러 신규 회원의 회원가입 창으로 </a:t>
                      </a:r>
                      <a:r>
                        <a:rPr lang="ko-KR" altLang="en-US" sz="1050" kern="0" spc="0" dirty="0" err="1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넘어감</a:t>
                      </a:r>
                      <a:endParaRPr lang="en-US" altLang="ko-KR" sz="1050" kern="0" spc="0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-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아이디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,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비밀번호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,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이메일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,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성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,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이름을 확인 후 회원정보를 데이터베이스로 저장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6557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비고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∎연결되는 기능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: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데이터베이스 이용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14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요구사항 명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로그인 및 회원가입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14" name="그림 13">
            <a:extLst>
              <a:ext uri="{FF2B5EF4-FFF2-40B4-BE49-F238E27FC236}">
                <a16:creationId xmlns:a16="http://schemas.microsoft.com/office/drawing/2014/main" id="{63DCC2F3-8D7D-4817-8016-D6FD2BA597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350" y="1277208"/>
            <a:ext cx="2165220" cy="2057500"/>
          </a:xfrm>
          <a:prstGeom prst="rect">
            <a:avLst/>
          </a:prstGeom>
        </p:spPr>
      </p:pic>
      <p:pic>
        <p:nvPicPr>
          <p:cNvPr id="15" name="그림 14" descr="텍스트이(가) 표시된 사진&#10;&#10;자동 생성된 설명">
            <a:extLst>
              <a:ext uri="{FF2B5EF4-FFF2-40B4-BE49-F238E27FC236}">
                <a16:creationId xmlns:a16="http://schemas.microsoft.com/office/drawing/2014/main" id="{1861A623-B182-4D29-9BB3-F7B07EA099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5058" y="3429000"/>
            <a:ext cx="1886338" cy="3215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5414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연결선 24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7" name="제목 12"/>
          <p:cNvSpPr txBox="1">
            <a:spLocks/>
          </p:cNvSpPr>
          <p:nvPr/>
        </p:nvSpPr>
        <p:spPr>
          <a:xfrm>
            <a:off x="323528" y="692696"/>
            <a:ext cx="2880320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화면 설계서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8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8941853"/>
              </p:ext>
            </p:extLst>
          </p:nvPr>
        </p:nvGraphicFramePr>
        <p:xfrm>
          <a:off x="108354" y="1241782"/>
          <a:ext cx="8898550" cy="5347707"/>
        </p:xfrm>
        <a:graphic>
          <a:graphicData uri="http://schemas.openxmlformats.org/drawingml/2006/table">
            <a:tbl>
              <a:tblPr/>
              <a:tblGrid>
                <a:gridCol w="30748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83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9653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75343">
                <a:tc rowSpan="6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 번호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02</a:t>
                      </a:r>
                      <a:endParaRPr 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144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 명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메인 화면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0100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기능설명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로그인 한 후 웹사이트의 첫 화면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으로</a:t>
                      </a:r>
                      <a:endParaRPr lang="en-US" altLang="ko-KR" sz="1050" kern="0" spc="0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웹사이트 상단바에 있는 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Home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버튼 또는 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Task Manager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버튼을 이용해 </a:t>
                      </a:r>
                      <a:endParaRPr lang="en-US" altLang="ko-KR" sz="1050" kern="0" spc="0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어느 페이지에서나 메인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(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홈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)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화면으로 이동 가능</a:t>
                      </a:r>
                      <a:endParaRPr lang="en-US" altLang="ko-KR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</a:rPr>
                        <a:t>GET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</a:rPr>
                        <a:t>STARTED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</a:rPr>
                        <a:t> 버튼을 이용하여 통합 기능 페이지로 이동 기능</a:t>
                      </a:r>
                      <a:endParaRPr lang="en-US" altLang="ko-KR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5231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처리내용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∎</a:t>
                      </a:r>
                      <a:r>
                        <a:rPr lang="ko-KR" altLang="en-US" sz="1050" kern="0" spc="0" dirty="0" err="1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상단바</a:t>
                      </a:r>
                      <a:endParaRPr lang="en-US" altLang="ko-KR" sz="1050" kern="0" spc="0" dirty="0">
                        <a:solidFill>
                          <a:srgbClr val="000000"/>
                        </a:solidFill>
                        <a:effectLst/>
                        <a:ea typeface="맑은 고딕"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-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 로그인 전 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Login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버튼으로 로그인 가능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-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로그인 후 자신의 사용자명 확인 가능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, Logout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버튼으로 로그아웃 가능</a:t>
                      </a:r>
                      <a:endParaRPr lang="en-US" altLang="ko-KR" sz="1050" kern="0" spc="0" dirty="0">
                        <a:solidFill>
                          <a:srgbClr val="000000"/>
                        </a:solidFill>
                        <a:effectLst/>
                        <a:ea typeface="맑은 고딕"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-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모든 페이지에서 위 내용 확인이 가능</a:t>
                      </a:r>
                      <a:endParaRPr lang="en-US" altLang="ko-KR" sz="1050" kern="0" spc="0" dirty="0">
                        <a:solidFill>
                          <a:srgbClr val="000000"/>
                        </a:solidFill>
                        <a:effectLst/>
                        <a:ea typeface="맑은 고딕"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50" kern="0" spc="0" dirty="0">
                        <a:solidFill>
                          <a:srgbClr val="000000"/>
                        </a:solidFill>
                        <a:effectLst/>
                        <a:ea typeface="맑은 고딕"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∎통합 기능시스템 이동</a:t>
                      </a:r>
                      <a:endParaRPr lang="en-US" altLang="ko-KR" sz="1050" kern="0" spc="0" dirty="0">
                        <a:solidFill>
                          <a:srgbClr val="000000"/>
                        </a:solidFill>
                        <a:effectLst/>
                        <a:ea typeface="맑은 고딕"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</a:rPr>
                        <a:t>-GET STARTED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</a:rPr>
                        <a:t>버튼을 통해 통합기능 페이지로 이동</a:t>
                      </a:r>
                      <a:endParaRPr lang="en-US" altLang="ko-KR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∎기능에 대한 간단한 설명과 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About</a:t>
                      </a: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</a:rPr>
                        <a:t>-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</a:rPr>
                        <a:t>간단한 기능설명이 나타나 있음</a:t>
                      </a:r>
                      <a:endParaRPr lang="en-US" altLang="ko-KR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</a:rPr>
                        <a:t>-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</a:rPr>
                        <a:t>프로젝트 개요 개발 정보가 나타나 있음</a:t>
                      </a: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056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비고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∎연결되는 기능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: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눈 깜빡임 측정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,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졸음 인식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,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게시판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,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통계 서비스 등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288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요구사항 명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메인 화면 기능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A7A97971-3DF0-4E0B-AF3C-1760CB58B3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379" y="1276244"/>
            <a:ext cx="3017073" cy="16487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D0BFA11-3DE8-40D8-84ED-368F02D22A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363" y="4591462"/>
            <a:ext cx="3047468" cy="178986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A35C5D7-171D-4F4C-AD34-FBD32B4246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3273" y="2816644"/>
            <a:ext cx="1565991" cy="1429818"/>
          </a:xfrm>
          <a:prstGeom prst="rect">
            <a:avLst/>
          </a:prstGeom>
        </p:spPr>
      </p:pic>
      <p:sp>
        <p:nvSpPr>
          <p:cNvPr id="19" name="화살표: 아래쪽 18">
            <a:extLst>
              <a:ext uri="{FF2B5EF4-FFF2-40B4-BE49-F238E27FC236}">
                <a16:creationId xmlns:a16="http://schemas.microsoft.com/office/drawing/2014/main" id="{AB901520-B283-497E-8DD0-FF144B069E9E}"/>
              </a:ext>
            </a:extLst>
          </p:cNvPr>
          <p:cNvSpPr/>
          <p:nvPr/>
        </p:nvSpPr>
        <p:spPr>
          <a:xfrm>
            <a:off x="153273" y="1442188"/>
            <a:ext cx="170255" cy="1338739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42392936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연결선 24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7" name="제목 12"/>
          <p:cNvSpPr txBox="1">
            <a:spLocks/>
          </p:cNvSpPr>
          <p:nvPr/>
        </p:nvSpPr>
        <p:spPr>
          <a:xfrm>
            <a:off x="323528" y="692696"/>
            <a:ext cx="2880320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화면 설계서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8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067828"/>
              </p:ext>
            </p:extLst>
          </p:nvPr>
        </p:nvGraphicFramePr>
        <p:xfrm>
          <a:off x="108352" y="1241783"/>
          <a:ext cx="8958255" cy="4915206"/>
        </p:xfrm>
        <a:graphic>
          <a:graphicData uri="http://schemas.openxmlformats.org/drawingml/2006/table">
            <a:tbl>
              <a:tblPr/>
              <a:tblGrid>
                <a:gridCol w="26634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49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298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6147">
                <a:tc rowSpan="6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 번호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03</a:t>
                      </a:r>
                      <a:endParaRPr 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113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 명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통합 기능 페이지 화면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9391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기능설명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</a:rPr>
                        <a:t>메인 화면에서 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</a:rPr>
                        <a:t>Task Manager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</a:rPr>
                        <a:t>실행 버튼을 통하여 이동</a:t>
                      </a:r>
                      <a:endParaRPr lang="en-US" altLang="ko-KR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</a:rPr>
                        <a:t>사용자가 이용할 수 있는 페이지로 캠화면으로 졸음을 인식하고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</a:rPr>
                        <a:t>,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</a:rPr>
                        <a:t> 눈 깜빡임을 측정하여 졸음 예방효과와 안구건조증 예방 효과가 나타남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</a:rPr>
                        <a:t>,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</a:rPr>
                        <a:t>부가적으로 시계와 스톱워치 일간 투두리스트를 화면에 배치함</a:t>
                      </a:r>
                      <a:endParaRPr lang="en-US" altLang="ko-KR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9693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처리내용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∎졸음 감지 및 눈동자 깜빡임 측정</a:t>
                      </a:r>
                      <a:endParaRPr lang="en-US" altLang="ko-KR" sz="1050" kern="0" spc="0" dirty="0">
                        <a:solidFill>
                          <a:srgbClr val="000000"/>
                        </a:solidFill>
                        <a:effectLst/>
                        <a:ea typeface="맑은 고딕"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인공지능으로 학습된 모델을 통하여 캠화면에 사용자의 눈 깜빡임을 측정하고 감지하여 </a:t>
                      </a:r>
                      <a:endParaRPr lang="en-US" altLang="ko-KR" sz="1050" kern="0" spc="0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이를 통해 졸음 감지 알림이 제공되고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,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눈 깜빡임이 부족하면 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분 내로 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15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회 이상 깜빡여야 한다는 알림이 제공됨</a:t>
                      </a:r>
                      <a:endParaRPr lang="en-US" altLang="ko-KR" sz="1050" kern="0" spc="0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50" kern="0" spc="0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∎시계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,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스톱워치 및 일간 스케줄러</a:t>
                      </a:r>
                      <a:endParaRPr lang="en-US" altLang="ko-KR" sz="1050" kern="0" spc="0" dirty="0">
                        <a:solidFill>
                          <a:srgbClr val="000000"/>
                        </a:solidFill>
                        <a:effectLst/>
                        <a:ea typeface="맑은 고딕"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/>
                        </a:rPr>
                        <a:t>사용자가 한눈에 볼 수 있는 크기의 시계를 화면상에 배치하고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/>
                        </a:rPr>
                        <a:t>,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/>
                        </a:rPr>
                        <a:t>업무나 학업 중에 일정을 관리할 수 있는 투두리스트와 스톱워치를 부가기능으로 제공</a:t>
                      </a:r>
                      <a:endParaRPr lang="en-US" altLang="ko-KR" sz="105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217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비고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∎연결되는 기능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: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졸음 감지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및 인식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,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눈 깜빡임 측정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,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시계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,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스톱워치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,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일간 투두리스트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737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요구사항 명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</a:rPr>
                        <a:t>통합 기능</a:t>
                      </a: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16" name="그림 15">
            <a:extLst>
              <a:ext uri="{FF2B5EF4-FFF2-40B4-BE49-F238E27FC236}">
                <a16:creationId xmlns:a16="http://schemas.microsoft.com/office/drawing/2014/main" id="{F61A8736-6045-4416-B7C8-BCE1DE6F28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749" y="1509792"/>
            <a:ext cx="2492191" cy="1361875"/>
          </a:xfrm>
          <a:prstGeom prst="rect">
            <a:avLst/>
          </a:prstGeom>
        </p:spPr>
      </p:pic>
      <p:sp>
        <p:nvSpPr>
          <p:cNvPr id="8" name="화살표: 아래쪽 7">
            <a:extLst>
              <a:ext uri="{FF2B5EF4-FFF2-40B4-BE49-F238E27FC236}">
                <a16:creationId xmlns:a16="http://schemas.microsoft.com/office/drawing/2014/main" id="{A39F3025-F05D-47FD-B3AD-63FDFE6B2690}"/>
              </a:ext>
            </a:extLst>
          </p:cNvPr>
          <p:cNvSpPr/>
          <p:nvPr/>
        </p:nvSpPr>
        <p:spPr>
          <a:xfrm>
            <a:off x="1260210" y="2469012"/>
            <a:ext cx="215446" cy="1517321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742E940-05CB-4500-9D88-EA39D13E26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9401" y="3995071"/>
            <a:ext cx="2622399" cy="24237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A9AB5C0-A211-4479-8FB1-FF78880B3C5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5230" y="4284401"/>
            <a:ext cx="2492191" cy="1077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3418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5"/>
        </a:solidFill>
        <a:ln>
          <a:noFill/>
        </a:ln>
      </a:spPr>
      <a:bodyPr rtlCol="0" anchor="ctr"/>
      <a:lstStyle>
        <a:defPPr algn="ctr">
          <a:defRPr b="1" dirty="0" smtClean="0"/>
        </a:def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2419</TotalTime>
  <Words>3323</Words>
  <Application>Microsoft Office PowerPoint</Application>
  <PresentationFormat>화면 슬라이드 쇼(4:3)</PresentationFormat>
  <Paragraphs>1254</Paragraphs>
  <Slides>40</Slides>
  <Notes>7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40</vt:i4>
      </vt:variant>
    </vt:vector>
  </HeadingPairs>
  <TitlesOfParts>
    <vt:vector size="50" baseType="lpstr">
      <vt:lpstr>AppleSDGothicNeo</vt:lpstr>
      <vt:lpstr>-apple-system</vt:lpstr>
      <vt:lpstr>se-nanumgothic</vt:lpstr>
      <vt:lpstr>돋움</vt:lpstr>
      <vt:lpstr>맑은 고딕</vt:lpstr>
      <vt:lpstr>맑은 고딕</vt:lpstr>
      <vt:lpstr>함초롬돋움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이낙선</dc:creator>
  <cp:lastModifiedBy>최 영환</cp:lastModifiedBy>
  <cp:revision>322</cp:revision>
  <dcterms:created xsi:type="dcterms:W3CDTF">2014-04-16T00:55:54Z</dcterms:created>
  <dcterms:modified xsi:type="dcterms:W3CDTF">2021-08-28T07:00:11Z</dcterms:modified>
</cp:coreProperties>
</file>